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</p:sldMasterIdLst>
  <p:notesMasterIdLst>
    <p:notesMasterId r:id="rId15"/>
  </p:notesMasterIdLst>
  <p:handoutMasterIdLst>
    <p:handoutMasterId r:id="rId16"/>
  </p:handoutMasterIdLst>
  <p:sldIdLst>
    <p:sldId id="420" r:id="rId5"/>
    <p:sldId id="421" r:id="rId6"/>
    <p:sldId id="404" r:id="rId7"/>
    <p:sldId id="415" r:id="rId8"/>
    <p:sldId id="416" r:id="rId9"/>
    <p:sldId id="417" r:id="rId10"/>
    <p:sldId id="337" r:id="rId11"/>
    <p:sldId id="418" r:id="rId12"/>
    <p:sldId id="419" r:id="rId13"/>
    <p:sldId id="390" r:id="rId14"/>
  </p:sldIdLst>
  <p:sldSz cx="9144000" cy="5143500" type="screen16x9"/>
  <p:notesSz cx="7104063" cy="102346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4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65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31">
          <p15:clr>
            <a:srgbClr val="A4A3A4"/>
          </p15:clr>
        </p15:guide>
        <p15:guide id="13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  <a:srgbClr val="C9CAC8"/>
    <a:srgbClr val="5EB6E4"/>
    <a:srgbClr val="4D4F53"/>
    <a:srgbClr val="0083A9"/>
    <a:srgbClr val="003F72"/>
    <a:srgbClr val="F0AB00"/>
    <a:srgbClr val="0039A6"/>
    <a:srgbClr val="7AB800"/>
    <a:srgbClr val="E12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3792" autoAdjust="0"/>
  </p:normalViewPr>
  <p:slideViewPr>
    <p:cSldViewPr showGuides="1">
      <p:cViewPr>
        <p:scale>
          <a:sx n="90" d="100"/>
          <a:sy n="90" d="100"/>
        </p:scale>
        <p:origin x="66" y="-12"/>
      </p:cViewPr>
      <p:guideLst>
        <p:guide orient="horz" pos="1619"/>
        <p:guide orient="horz" pos="3132"/>
        <p:guide orient="horz" pos="218"/>
        <p:guide orient="horz" pos="432"/>
        <p:guide orient="horz" pos="541"/>
        <p:guide orient="horz" pos="648"/>
        <p:guide orient="horz" pos="1187"/>
        <p:guide orient="horz" pos="865"/>
        <p:guide orient="horz" pos="2869"/>
        <p:guide pos="2880"/>
        <p:guide pos="5529"/>
        <p:guide pos="231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481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7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7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7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0" y="4861442"/>
            <a:ext cx="5209647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82" tIns="50491" rIns="100982" bIns="50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7" y="9722883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82" tIns="50491" rIns="100982" bIns="50491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7210" y="4861441"/>
            <a:ext cx="5209647" cy="5230083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4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7210" y="4861441"/>
            <a:ext cx="5209647" cy="5230083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3092352"/>
            <a:ext cx="8409410" cy="6167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Cover: 28 </a:t>
            </a:r>
            <a:r>
              <a:rPr lang="en-US" dirty="0" err="1"/>
              <a:t>pt</a:t>
            </a:r>
            <a:r>
              <a:rPr lang="en-US" dirty="0"/>
              <a:t> Arial Bold, 0.9 line spacing, max two lines. Title image is 2.7×9.2″ @100dpi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800475"/>
            <a:ext cx="8409410" cy="6286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/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</a:t>
            </a:r>
            <a:r>
              <a:rPr lang="ru-RU" dirty="0"/>
              <a:t>0</a:t>
            </a:r>
            <a:r>
              <a:rPr lang="en-US" dirty="0"/>
              <a:t>.9 line spacing, max 3 lines. Edit Cover Master slide to change image: From View tab, click on Slide Master/Cover Master layout; right-click on picture, select “Change Picture” from the drop down menu. Select image from appropriate image library.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66713" y="4126368"/>
            <a:ext cx="68579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GB" sz="900" b="1" noProof="0" dirty="0">
                <a:solidFill>
                  <a:schemeClr val="tx1"/>
                </a:solidFill>
              </a:rPr>
              <a:t>Prepared by Aon</a:t>
            </a:r>
            <a:br>
              <a:rPr lang="en-GB" sz="900" b="1" noProof="0" dirty="0">
                <a:solidFill>
                  <a:schemeClr val="tx1"/>
                </a:solidFill>
              </a:rPr>
            </a:br>
            <a:r>
              <a:rPr lang="en-GB" sz="900" noProof="0" dirty="0">
                <a:solidFill>
                  <a:schemeClr val="tx1"/>
                </a:solidFill>
              </a:rPr>
              <a:t>Proprietary &amp;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28600"/>
            <a:ext cx="8410575" cy="163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6713" y="421482"/>
            <a:ext cx="8410575" cy="164306"/>
          </a:xfr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6713" y="858441"/>
            <a:ext cx="8410575" cy="3587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20147015">
            <a:off x="1042617" y="1160649"/>
            <a:ext cx="67173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3713559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281870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361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36" y="857418"/>
            <a:ext cx="4040188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136" y="1366631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720" y="857418"/>
            <a:ext cx="4041775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720" y="1366631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713" y="228600"/>
            <a:ext cx="8320087" cy="39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36" y="857418"/>
            <a:ext cx="4040188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136" y="1366631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720" y="857418"/>
            <a:ext cx="4041775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720" y="1366631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78" y="228600"/>
            <a:ext cx="8229600" cy="39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36" y="857418"/>
            <a:ext cx="4040188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136" y="1366631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1136" y="228600"/>
            <a:ext cx="8229600" cy="39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962" y="857418"/>
            <a:ext cx="4041775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8962" y="1366631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1136" y="228600"/>
            <a:ext cx="8229600" cy="39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1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571750"/>
            <a:ext cx="8410575" cy="20002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3" y="1207009"/>
            <a:ext cx="3486477" cy="517289"/>
          </a:xfrm>
        </p:spPr>
        <p:txBody>
          <a:bodyPr anchor="b" anchorCtr="0"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5" y="346075"/>
            <a:ext cx="8394223" cy="1459865"/>
          </a:xfrm>
          <a:prstGeom prst="rect">
            <a:avLst/>
          </a:prstGeom>
        </p:spPr>
      </p:pic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57301"/>
            <a:ext cx="8410575" cy="616744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spacing, image is 1.6×9.2″ @150 dpi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6803" y="2857401"/>
            <a:ext cx="8402378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br>
              <a:rPr lang="en-US" dirty="0"/>
            </a:br>
            <a:r>
              <a:rPr lang="en-US" dirty="0"/>
              <a:t>Edit the Section Divider slide to change the image on the section divider: Go to the View tab and click on Slide Master; Click on Section Divider layout; right-click on the picture, select “Change Picture” from the drop down menu. Select image from appropriate image library.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3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41" y="346075"/>
            <a:ext cx="8394223" cy="1459865"/>
          </a:xfrm>
          <a:prstGeom prst="rect">
            <a:avLst/>
          </a:prstGeom>
        </p:spPr>
      </p:pic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57301"/>
            <a:ext cx="8410575" cy="616744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spacing, image is 1.6×9.2″ @150 dpi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6803" y="2857401"/>
            <a:ext cx="8402378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br>
              <a:rPr lang="en-US" dirty="0"/>
            </a:br>
            <a:r>
              <a:rPr lang="en-US" dirty="0"/>
              <a:t>Edit the Section Divider slide to change the image on the section divider: Go to the View tab and click on Slide Master; Click on Section Divider layout; right-click on the picture, select “Change Picture” from the drop down menu. Select image from appropriate image library.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278"/>
            <a:ext cx="8418015" cy="252102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2748096"/>
            <a:ext cx="8409410" cy="6167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Data Ribbon Cover: 28 </a:t>
            </a:r>
            <a:r>
              <a:rPr lang="en-US" dirty="0" err="1"/>
              <a:t>pt</a:t>
            </a:r>
            <a:r>
              <a:rPr lang="en-US" dirty="0"/>
              <a:t> Arial Bold, 0.9 line spacing, max two lines. 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456219"/>
            <a:ext cx="8409410" cy="6286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/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</a:t>
            </a:r>
            <a:r>
              <a:rPr lang="ru-RU" dirty="0"/>
              <a:t>0</a:t>
            </a:r>
            <a:r>
              <a:rPr lang="en-US" dirty="0"/>
              <a:t>.9 line spacing, max 3 lines. Edit Cover Master slide to change image: From View tab, click on Slide Master/Cover Master layout; right-click on picture, select “Change Picture” from the drop down menu. Select image data ribbon image library.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66713" y="4126368"/>
            <a:ext cx="68579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</a:rPr>
              <a:t>Prepared by [Business</a:t>
            </a:r>
            <a:r>
              <a:rPr lang="en-US" sz="1200" b="1" baseline="0" dirty="0">
                <a:solidFill>
                  <a:schemeClr val="tx1"/>
                </a:solidFill>
              </a:rPr>
              <a:t> Unit</a:t>
            </a:r>
            <a:r>
              <a:rPr lang="en-US" sz="1200" b="1" dirty="0">
                <a:solidFill>
                  <a:schemeClr val="tx1"/>
                </a:solidFill>
              </a:rPr>
              <a:t>/Tier 2] (12 </a:t>
            </a:r>
            <a:r>
              <a:rPr lang="en-US" sz="1200" b="1" dirty="0" err="1">
                <a:solidFill>
                  <a:schemeClr val="tx1"/>
                </a:solidFill>
              </a:rPr>
              <a:t>pt</a:t>
            </a:r>
            <a:r>
              <a:rPr lang="en-US" sz="1200" b="1" dirty="0">
                <a:solidFill>
                  <a:schemeClr val="tx1"/>
                </a:solidFill>
              </a:rPr>
              <a:t> Arial </a:t>
            </a:r>
            <a:r>
              <a:rPr lang="en-US" sz="1200" b="1" dirty="0"/>
              <a:t>Bold, 12</a:t>
            </a:r>
            <a:r>
              <a:rPr lang="en-US" sz="1200" b="1" baseline="0" dirty="0"/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pt</a:t>
            </a:r>
            <a:r>
              <a:rPr lang="en-US" sz="1200" b="1" dirty="0">
                <a:solidFill>
                  <a:schemeClr val="tx1"/>
                </a:solidFill>
              </a:rPr>
              <a:t> line spacing)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[Market/Division/Tier 3 (optional)  |  Practice Group/Tier 4 (optional)] (10 </a:t>
            </a:r>
            <a:r>
              <a:rPr lang="en-US" sz="1000" dirty="0" err="1">
                <a:solidFill>
                  <a:schemeClr val="tx1"/>
                </a:solidFill>
              </a:rPr>
              <a:t>pt</a:t>
            </a:r>
            <a:r>
              <a:rPr lang="en-US" sz="1000" dirty="0">
                <a:solidFill>
                  <a:schemeClr val="tx1"/>
                </a:solidFill>
              </a:rPr>
              <a:t> Arial, 12 pt line spacing)</a:t>
            </a:r>
          </a:p>
          <a:p>
            <a:pPr>
              <a:lnSpc>
                <a:spcPts val="1800"/>
              </a:lnSpc>
            </a:pPr>
            <a:r>
              <a:rPr lang="en-US" sz="900" dirty="0">
                <a:solidFill>
                  <a:schemeClr val="tx1"/>
                </a:solidFill>
              </a:rPr>
              <a:t>Presentation to [Insert Client Name Here] (edit this text on Master</a:t>
            </a:r>
            <a:r>
              <a:rPr lang="en-US" sz="900" baseline="0" dirty="0">
                <a:solidFill>
                  <a:schemeClr val="tx1"/>
                </a:solidFill>
              </a:rPr>
              <a:t> Slide)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18" y="0"/>
            <a:ext cx="8418015" cy="1963510"/>
          </a:xfrm>
          <a:prstGeom prst="rect">
            <a:avLst/>
          </a:prstGeom>
        </p:spPr>
      </p:pic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57301"/>
            <a:ext cx="8410575" cy="616744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Data Ribbon 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6803" y="2857401"/>
            <a:ext cx="8402378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br>
              <a:rPr lang="en-US" dirty="0"/>
            </a:br>
            <a:r>
              <a:rPr lang="en-US" dirty="0"/>
              <a:t>Edit the Section Divider slide to change the image on the section divider: Go to the View tab and click on Slide Master; Click on Section Divider layout; right-click on the picture, select “Change Picture” from the drop down menu. Select image from data ribbon library.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9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57301"/>
            <a:ext cx="8410575" cy="616744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Sub–Section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spacing, no image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6803" y="2857402"/>
            <a:ext cx="84023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366713" y="622738"/>
            <a:ext cx="8410575" cy="126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7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1"/>
            <a:ext cx="8408457" cy="37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2320" y="4847514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1" r:id="rId2"/>
    <p:sldLayoutId id="2147483699" r:id="rId3"/>
    <p:sldLayoutId id="2147483712" r:id="rId4"/>
    <p:sldLayoutId id="2147483709" r:id="rId5"/>
    <p:sldLayoutId id="2147483710" r:id="rId6"/>
    <p:sldLayoutId id="2147483700" r:id="rId7"/>
    <p:sldLayoutId id="2147483680" r:id="rId8"/>
    <p:sldLayoutId id="2147483701" r:id="rId9"/>
    <p:sldLayoutId id="2147483681" r:id="rId10"/>
    <p:sldLayoutId id="2147483682" r:id="rId11"/>
    <p:sldLayoutId id="2147483683" r:id="rId12"/>
    <p:sldLayoutId id="2147483702" r:id="rId13"/>
    <p:sldLayoutId id="2147483685" r:id="rId14"/>
    <p:sldLayoutId id="2147483708" r:id="rId15"/>
    <p:sldLayoutId id="2147483704" r:id="rId16"/>
    <p:sldLayoutId id="2147483705" r:id="rId17"/>
    <p:sldLayoutId id="2147483707" r:id="rId18"/>
    <p:sldLayoutId id="2147483686" r:id="rId19"/>
    <p:sldLayoutId id="2147483706" r:id="rId20"/>
    <p:sldLayoutId id="2147483687" r:id="rId21"/>
    <p:sldLayoutId id="2147483688" r:id="rId22"/>
    <p:sldLayoutId id="2147483693" r:id="rId23"/>
    <p:sldLayoutId id="2147483695" r:id="rId2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F3844E-5535-4090-9866-5C95194D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r="23914" b="3528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80C8BF6-A7C3-4483-9138-2E255007FF60}"/>
              </a:ext>
            </a:extLst>
          </p:cNvPr>
          <p:cNvSpPr/>
          <p:nvPr/>
        </p:nvSpPr>
        <p:spPr bwMode="auto">
          <a:xfrm>
            <a:off x="0" y="0"/>
            <a:ext cx="7772400" cy="5176490"/>
          </a:xfrm>
          <a:custGeom>
            <a:avLst/>
            <a:gdLst>
              <a:gd name="connsiteX0" fmla="*/ 0 w 7772400"/>
              <a:gd name="connsiteY0" fmla="*/ 0 h 5197642"/>
              <a:gd name="connsiteX1" fmla="*/ 0 w 7772400"/>
              <a:gd name="connsiteY1" fmla="*/ 180474 h 5197642"/>
              <a:gd name="connsiteX2" fmla="*/ 0 w 7772400"/>
              <a:gd name="connsiteY2" fmla="*/ 5197642 h 5197642"/>
              <a:gd name="connsiteX3" fmla="*/ 5185611 w 7772400"/>
              <a:gd name="connsiteY3" fmla="*/ 5173579 h 5197642"/>
              <a:gd name="connsiteX4" fmla="*/ 7772400 w 7772400"/>
              <a:gd name="connsiteY4" fmla="*/ 24063 h 5197642"/>
              <a:gd name="connsiteX5" fmla="*/ 0 w 7772400"/>
              <a:gd name="connsiteY5" fmla="*/ 0 h 519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5197642">
                <a:moveTo>
                  <a:pt x="0" y="0"/>
                </a:moveTo>
                <a:lnTo>
                  <a:pt x="0" y="180474"/>
                </a:lnTo>
                <a:lnTo>
                  <a:pt x="0" y="5197642"/>
                </a:lnTo>
                <a:lnTo>
                  <a:pt x="5185611" y="5173579"/>
                </a:lnTo>
                <a:lnTo>
                  <a:pt x="7772400" y="24063"/>
                </a:lnTo>
                <a:lnTo>
                  <a:pt x="0" y="0"/>
                </a:lnTo>
                <a:close/>
              </a:path>
            </a:pathLst>
          </a:custGeom>
          <a:solidFill>
            <a:srgbClr val="E11B22">
              <a:alpha val="9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A3CC43-BD26-4DF0-8C93-82F37C1160C9}"/>
              </a:ext>
            </a:extLst>
          </p:cNvPr>
          <p:cNvSpPr txBox="1"/>
          <p:nvPr/>
        </p:nvSpPr>
        <p:spPr>
          <a:xfrm>
            <a:off x="661374" y="628397"/>
            <a:ext cx="5710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solidFill>
                  <a:schemeClr val="bg1"/>
                </a:solidFill>
              </a:rPr>
              <a:t>OneFamily</a:t>
            </a:r>
            <a:r>
              <a:rPr lang="it-IT" sz="4400" dirty="0">
                <a:solidFill>
                  <a:schemeClr val="bg1"/>
                </a:solidFill>
              </a:rPr>
              <a:t> PET</a:t>
            </a:r>
          </a:p>
          <a:p>
            <a:endParaRPr lang="it-IT" sz="44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Proteggere i tuoi amici a quattro zampe è semplicissimo: scopri la nostra proposta assicurativa</a:t>
            </a:r>
          </a:p>
          <a:p>
            <a:endParaRPr lang="it-IT" sz="4400" dirty="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71BD91-B502-48D2-B055-099684958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15924"/>
            <a:ext cx="962810" cy="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97DBFA-DD6F-46D7-92F3-F71ADF3E8BDD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7D4E5D-692D-499D-8EB8-7A0670ABDD0C}"/>
              </a:ext>
            </a:extLst>
          </p:cNvPr>
          <p:cNvSpPr/>
          <p:nvPr/>
        </p:nvSpPr>
        <p:spPr>
          <a:xfrm>
            <a:off x="395536" y="483518"/>
            <a:ext cx="19442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</a:rPr>
              <a:t>Aon (NYSE:AON) è leader nei servizi di intermediazione assicurativa e </a:t>
            </a:r>
            <a:r>
              <a:rPr lang="it-IT" sz="800" dirty="0" err="1">
                <a:solidFill>
                  <a:srgbClr val="FFFFFF"/>
                </a:solidFill>
              </a:rPr>
              <a:t>riassicurativa</a:t>
            </a:r>
            <a:r>
              <a:rPr lang="it-IT" sz="800" dirty="0">
                <a:solidFill>
                  <a:srgbClr val="FFFFFF"/>
                </a:solidFill>
              </a:rPr>
              <a:t>, </a:t>
            </a:r>
            <a:r>
              <a:rPr lang="it-IT" sz="800" dirty="0" err="1">
                <a:solidFill>
                  <a:srgbClr val="FFFFFF"/>
                </a:solidFill>
              </a:rPr>
              <a:t>retirement</a:t>
            </a:r>
            <a:r>
              <a:rPr lang="it-IT" sz="800" dirty="0">
                <a:solidFill>
                  <a:srgbClr val="FFFFFF"/>
                </a:solidFill>
              </a:rPr>
              <a:t> e salute. </a:t>
            </a:r>
          </a:p>
          <a:p>
            <a:r>
              <a:rPr lang="it-IT" sz="800" dirty="0">
                <a:solidFill>
                  <a:srgbClr val="FFFFFF"/>
                </a:solidFill>
              </a:rPr>
              <a:t>I nostri 1.500+ colleghi dislocati in più di 25 uffici in Italia aiutano i Clienti a ridurre la volatilità e a migliorare la performance grazie ai nostri dati proprietari e agli </a:t>
            </a:r>
            <a:r>
              <a:rPr lang="it-IT" sz="800" dirty="0" err="1">
                <a:solidFill>
                  <a:srgbClr val="FFFFFF"/>
                </a:solidFill>
              </a:rPr>
              <a:t>analytics</a:t>
            </a:r>
            <a:r>
              <a:rPr lang="it-IT" sz="800" dirty="0">
                <a:solidFill>
                  <a:srgbClr val="FFFFFF"/>
                </a:solidFill>
              </a:rPr>
              <a:t> da noi prodotti. </a:t>
            </a:r>
          </a:p>
          <a:p>
            <a:endParaRPr lang="it-IT" sz="800" dirty="0">
              <a:solidFill>
                <a:srgbClr val="FFFFFF"/>
              </a:solidFill>
            </a:endParaRPr>
          </a:p>
          <a:p>
            <a:r>
              <a:rPr lang="it-IT" sz="800" dirty="0">
                <a:solidFill>
                  <a:srgbClr val="FFFFFF"/>
                </a:solidFill>
              </a:rPr>
              <a:t>© Aon 2020. Tutti i diritti riservati. Le informazioni contenute nel presente documento hanno carattere generale e non sono volte ad evidenziare particolari circostanze riguardo individui o entità specifiche. </a:t>
            </a:r>
          </a:p>
          <a:p>
            <a:r>
              <a:rPr lang="it-IT" sz="800" dirty="0">
                <a:solidFill>
                  <a:srgbClr val="FFFFFF"/>
                </a:solidFill>
              </a:rPr>
              <a:t>Forniamo informazioni accurate e aggiornate utilizzando fonti che riteniamo attendibili, non c’è però garanzia che tali informazioni siano accurate rispetto alla data di ricezione o che lo siano in futuro. </a:t>
            </a:r>
          </a:p>
          <a:p>
            <a:r>
              <a:rPr lang="it-IT" sz="800" dirty="0">
                <a:solidFill>
                  <a:srgbClr val="FFFFFF"/>
                </a:solidFill>
              </a:rPr>
              <a:t>Tali informazioni sono da ritenersi inutilizzabili senza un’appropriata consulenza e un’analisi della particolare circostanza in cui si ritiene di doverle utilizzare. </a:t>
            </a:r>
          </a:p>
          <a:p>
            <a:endParaRPr lang="it-IT" sz="800" dirty="0">
              <a:solidFill>
                <a:srgbClr val="FFFFFF"/>
              </a:solidFill>
            </a:endParaRPr>
          </a:p>
          <a:p>
            <a:r>
              <a:rPr lang="it-IT" sz="800" dirty="0">
                <a:solidFill>
                  <a:srgbClr val="FFFFFF"/>
                </a:solidFill>
              </a:rPr>
              <a:t>Tale documento ha carattere riservato e le informazioni in esso contenute non potranno essere consegnate a terzi, senza il preventivo accordo da parte di Aon. </a:t>
            </a:r>
          </a:p>
          <a:p>
            <a:r>
              <a:rPr lang="it-IT" sz="800" b="1" dirty="0">
                <a:solidFill>
                  <a:srgbClr val="FFFFFF"/>
                </a:solidFill>
              </a:rPr>
              <a:t>www.aon.com</a:t>
            </a:r>
            <a:endParaRPr lang="it-IT" sz="8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058A41-B32A-486C-8B61-7CC7610E15B5}"/>
              </a:ext>
            </a:extLst>
          </p:cNvPr>
          <p:cNvSpPr/>
          <p:nvPr/>
        </p:nvSpPr>
        <p:spPr>
          <a:xfrm>
            <a:off x="6190048" y="483518"/>
            <a:ext cx="25584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+mj-lt"/>
              </a:rPr>
              <a:t>Contatti</a:t>
            </a:r>
          </a:p>
          <a:p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+mj-lt"/>
              </a:rPr>
              <a:t>Aon S.p.A.  </a:t>
            </a:r>
            <a:br>
              <a:rPr lang="it-IT" sz="1200" b="1" dirty="0">
                <a:solidFill>
                  <a:schemeClr val="bg1"/>
                </a:solidFill>
                <a:latin typeface="+mj-lt"/>
              </a:rPr>
            </a:br>
            <a:r>
              <a:rPr lang="it-IT" sz="1200" i="1" dirty="0">
                <a:solidFill>
                  <a:schemeClr val="bg1"/>
                </a:solidFill>
                <a:latin typeface="+mj-lt"/>
              </a:rPr>
              <a:t>Via E. Calindri 6</a:t>
            </a:r>
          </a:p>
          <a:p>
            <a:r>
              <a:rPr lang="it-IT" sz="1200" i="1" dirty="0">
                <a:solidFill>
                  <a:schemeClr val="bg1"/>
                </a:solidFill>
                <a:latin typeface="+mj-lt"/>
              </a:rPr>
              <a:t>20143 Milano</a:t>
            </a:r>
          </a:p>
          <a:p>
            <a:endParaRPr lang="it-IT" sz="1200" i="1" dirty="0">
              <a:solidFill>
                <a:schemeClr val="bg1"/>
              </a:solidFill>
              <a:latin typeface="+mj-lt"/>
            </a:endParaRPr>
          </a:p>
          <a:p>
            <a:r>
              <a:rPr lang="it-IT" sz="1200" i="1" dirty="0">
                <a:solidFill>
                  <a:schemeClr val="bg1"/>
                </a:solidFill>
                <a:latin typeface="+mj-lt"/>
              </a:rPr>
              <a:t>www.assicurazioni.aon.it</a:t>
            </a:r>
          </a:p>
          <a:p>
            <a:r>
              <a:rPr lang="it-IT" sz="1200" i="1" dirty="0">
                <a:solidFill>
                  <a:schemeClr val="bg1"/>
                </a:solidFill>
                <a:latin typeface="+mj-lt"/>
              </a:rPr>
              <a:t>onefamily@aon.it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6" name="Group 150">
            <a:extLst>
              <a:ext uri="{FF2B5EF4-FFF2-40B4-BE49-F238E27FC236}">
                <a16:creationId xmlns:a16="http://schemas.microsoft.com/office/drawing/2014/main" id="{255195DF-A761-4E43-8B02-41C5E8C4295F}"/>
              </a:ext>
            </a:extLst>
          </p:cNvPr>
          <p:cNvGrpSpPr/>
          <p:nvPr/>
        </p:nvGrpSpPr>
        <p:grpSpPr>
          <a:xfrm>
            <a:off x="5776925" y="555526"/>
            <a:ext cx="361950" cy="361950"/>
            <a:chOff x="1157183" y="2324848"/>
            <a:chExt cx="361950" cy="361950"/>
          </a:xfrm>
        </p:grpSpPr>
        <p:sp>
          <p:nvSpPr>
            <p:cNvPr id="7" name="Freeform: Shape 64">
              <a:extLst>
                <a:ext uri="{FF2B5EF4-FFF2-40B4-BE49-F238E27FC236}">
                  <a16:creationId xmlns:a16="http://schemas.microsoft.com/office/drawing/2014/main" id="{5C0A6213-7DE4-4739-9752-6D7CB69B373F}"/>
                </a:ext>
              </a:extLst>
            </p:cNvPr>
            <p:cNvSpPr/>
            <p:nvPr/>
          </p:nvSpPr>
          <p:spPr>
            <a:xfrm>
              <a:off x="1229297" y="2390750"/>
              <a:ext cx="228600" cy="219075"/>
            </a:xfrm>
            <a:custGeom>
              <a:avLst/>
              <a:gdLst>
                <a:gd name="connsiteX0" fmla="*/ 7420 w 228600"/>
                <a:gd name="connsiteY0" fmla="*/ 62209 h 219075"/>
                <a:gd name="connsiteX1" fmla="*/ 37900 w 228600"/>
                <a:gd name="connsiteY1" fmla="*/ 8869 h 219075"/>
                <a:gd name="connsiteX2" fmla="*/ 49330 w 228600"/>
                <a:gd name="connsiteY2" fmla="*/ 9822 h 219075"/>
                <a:gd name="connsiteX3" fmla="*/ 85525 w 228600"/>
                <a:gd name="connsiteY3" fmla="*/ 51732 h 219075"/>
                <a:gd name="connsiteX4" fmla="*/ 83620 w 228600"/>
                <a:gd name="connsiteY4" fmla="*/ 61257 h 219075"/>
                <a:gd name="connsiteX5" fmla="*/ 61713 w 228600"/>
                <a:gd name="connsiteY5" fmla="*/ 83164 h 219075"/>
                <a:gd name="connsiteX6" fmla="*/ 61713 w 228600"/>
                <a:gd name="connsiteY6" fmla="*/ 92689 h 219075"/>
                <a:gd name="connsiteX7" fmla="*/ 129340 w 228600"/>
                <a:gd name="connsiteY7" fmla="*/ 156507 h 219075"/>
                <a:gd name="connsiteX8" fmla="*/ 138865 w 228600"/>
                <a:gd name="connsiteY8" fmla="*/ 161269 h 219075"/>
                <a:gd name="connsiteX9" fmla="*/ 147438 w 228600"/>
                <a:gd name="connsiteY9" fmla="*/ 159364 h 219075"/>
                <a:gd name="connsiteX10" fmla="*/ 160773 w 228600"/>
                <a:gd name="connsiteY10" fmla="*/ 142219 h 219075"/>
                <a:gd name="connsiteX11" fmla="*/ 164583 w 228600"/>
                <a:gd name="connsiteY11" fmla="*/ 136504 h 219075"/>
                <a:gd name="connsiteX12" fmla="*/ 176013 w 228600"/>
                <a:gd name="connsiteY12" fmla="*/ 133647 h 219075"/>
                <a:gd name="connsiteX13" fmla="*/ 185538 w 228600"/>
                <a:gd name="connsiteY13" fmla="*/ 140314 h 219075"/>
                <a:gd name="connsiteX14" fmla="*/ 220780 w 228600"/>
                <a:gd name="connsiteY14" fmla="*/ 163174 h 219075"/>
                <a:gd name="connsiteX15" fmla="*/ 218875 w 228600"/>
                <a:gd name="connsiteY15" fmla="*/ 182224 h 219075"/>
                <a:gd name="connsiteX16" fmla="*/ 207445 w 228600"/>
                <a:gd name="connsiteY16" fmla="*/ 195559 h 219075"/>
                <a:gd name="connsiteX17" fmla="*/ 76000 w 228600"/>
                <a:gd name="connsiteY17" fmla="*/ 175557 h 219075"/>
                <a:gd name="connsiteX18" fmla="*/ 7420 w 228600"/>
                <a:gd name="connsiteY18" fmla="*/ 6220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600" h="219075">
                  <a:moveTo>
                    <a:pt x="7420" y="62209"/>
                  </a:moveTo>
                  <a:cubicBezTo>
                    <a:pt x="9325" y="44112"/>
                    <a:pt x="17898" y="26014"/>
                    <a:pt x="37900" y="8869"/>
                  </a:cubicBezTo>
                  <a:cubicBezTo>
                    <a:pt x="40758" y="6012"/>
                    <a:pt x="46473" y="6964"/>
                    <a:pt x="49330" y="9822"/>
                  </a:cubicBezTo>
                  <a:cubicBezTo>
                    <a:pt x="62665" y="23157"/>
                    <a:pt x="74095" y="37444"/>
                    <a:pt x="85525" y="51732"/>
                  </a:cubicBezTo>
                  <a:cubicBezTo>
                    <a:pt x="87430" y="54589"/>
                    <a:pt x="87430" y="59352"/>
                    <a:pt x="83620" y="61257"/>
                  </a:cubicBezTo>
                  <a:cubicBezTo>
                    <a:pt x="76000" y="67924"/>
                    <a:pt x="68380" y="75544"/>
                    <a:pt x="61713" y="83164"/>
                  </a:cubicBezTo>
                  <a:cubicBezTo>
                    <a:pt x="58855" y="86022"/>
                    <a:pt x="58855" y="88879"/>
                    <a:pt x="61713" y="92689"/>
                  </a:cubicBezTo>
                  <a:cubicBezTo>
                    <a:pt x="79810" y="118407"/>
                    <a:pt x="101718" y="141267"/>
                    <a:pt x="129340" y="156507"/>
                  </a:cubicBezTo>
                  <a:cubicBezTo>
                    <a:pt x="132198" y="158412"/>
                    <a:pt x="136008" y="160317"/>
                    <a:pt x="138865" y="161269"/>
                  </a:cubicBezTo>
                  <a:cubicBezTo>
                    <a:pt x="142675" y="163174"/>
                    <a:pt x="144580" y="163174"/>
                    <a:pt x="147438" y="159364"/>
                  </a:cubicBezTo>
                  <a:cubicBezTo>
                    <a:pt x="152200" y="153649"/>
                    <a:pt x="156010" y="147934"/>
                    <a:pt x="160773" y="142219"/>
                  </a:cubicBezTo>
                  <a:cubicBezTo>
                    <a:pt x="161725" y="140314"/>
                    <a:pt x="163630" y="138409"/>
                    <a:pt x="164583" y="136504"/>
                  </a:cubicBezTo>
                  <a:cubicBezTo>
                    <a:pt x="167440" y="132694"/>
                    <a:pt x="171250" y="130789"/>
                    <a:pt x="176013" y="133647"/>
                  </a:cubicBezTo>
                  <a:cubicBezTo>
                    <a:pt x="179823" y="135552"/>
                    <a:pt x="182680" y="137457"/>
                    <a:pt x="185538" y="140314"/>
                  </a:cubicBezTo>
                  <a:cubicBezTo>
                    <a:pt x="196968" y="147934"/>
                    <a:pt x="209350" y="155554"/>
                    <a:pt x="220780" y="163174"/>
                  </a:cubicBezTo>
                  <a:cubicBezTo>
                    <a:pt x="229353" y="168889"/>
                    <a:pt x="223638" y="175557"/>
                    <a:pt x="218875" y="182224"/>
                  </a:cubicBezTo>
                  <a:cubicBezTo>
                    <a:pt x="215065" y="186987"/>
                    <a:pt x="211255" y="190797"/>
                    <a:pt x="207445" y="195559"/>
                  </a:cubicBezTo>
                  <a:cubicBezTo>
                    <a:pt x="167440" y="235564"/>
                    <a:pt x="114100" y="204132"/>
                    <a:pt x="76000" y="175557"/>
                  </a:cubicBezTo>
                  <a:cubicBezTo>
                    <a:pt x="39805" y="147934"/>
                    <a:pt x="3610" y="104119"/>
                    <a:pt x="7420" y="62209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5">
              <a:extLst>
                <a:ext uri="{FF2B5EF4-FFF2-40B4-BE49-F238E27FC236}">
                  <a16:creationId xmlns:a16="http://schemas.microsoft.com/office/drawing/2014/main" id="{F7452062-C394-49F4-9090-D89FF37738A3}"/>
                </a:ext>
              </a:extLst>
            </p:cNvPr>
            <p:cNvSpPr/>
            <p:nvPr/>
          </p:nvSpPr>
          <p:spPr>
            <a:xfrm>
              <a:off x="1157183" y="2324848"/>
              <a:ext cx="361950" cy="361950"/>
            </a:xfrm>
            <a:custGeom>
              <a:avLst/>
              <a:gdLst>
                <a:gd name="connsiteX0" fmla="*/ 357664 w 361950"/>
                <a:gd name="connsiteY0" fmla="*/ 140494 h 361950"/>
                <a:gd name="connsiteX1" fmla="*/ 363379 w 361950"/>
                <a:gd name="connsiteY1" fmla="*/ 185261 h 361950"/>
                <a:gd name="connsiteX2" fmla="*/ 185261 w 361950"/>
                <a:gd name="connsiteY2" fmla="*/ 363379 h 361950"/>
                <a:gd name="connsiteX3" fmla="*/ 7144 w 361950"/>
                <a:gd name="connsiteY3" fmla="*/ 185261 h 361950"/>
                <a:gd name="connsiteX4" fmla="*/ 185261 w 361950"/>
                <a:gd name="connsiteY4" fmla="*/ 7144 h 361950"/>
                <a:gd name="connsiteX5" fmla="*/ 284321 w 361950"/>
                <a:gd name="connsiteY5" fmla="*/ 3762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361950">
                  <a:moveTo>
                    <a:pt x="357664" y="140494"/>
                  </a:moveTo>
                  <a:cubicBezTo>
                    <a:pt x="361474" y="154781"/>
                    <a:pt x="363379" y="170021"/>
                    <a:pt x="363379" y="185261"/>
                  </a:cubicBezTo>
                  <a:cubicBezTo>
                    <a:pt x="363379" y="283369"/>
                    <a:pt x="283369" y="363379"/>
                    <a:pt x="185261" y="363379"/>
                  </a:cubicBezTo>
                  <a:cubicBezTo>
                    <a:pt x="87154" y="363379"/>
                    <a:pt x="7144" y="283369"/>
                    <a:pt x="7144" y="185261"/>
                  </a:cubicBezTo>
                  <a:cubicBezTo>
                    <a:pt x="7144" y="87154"/>
                    <a:pt x="87154" y="7144"/>
                    <a:pt x="185261" y="7144"/>
                  </a:cubicBezTo>
                  <a:cubicBezTo>
                    <a:pt x="222409" y="7144"/>
                    <a:pt x="256699" y="18574"/>
                    <a:pt x="284321" y="3762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7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OneFamily</a:t>
            </a:r>
            <a:r>
              <a:rPr lang="en-US" dirty="0"/>
              <a:t> PET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7C3CB1-9C21-4CC6-A0ED-643CAFCB2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235"/>
          <a:stretch/>
        </p:blipFill>
        <p:spPr>
          <a:xfrm>
            <a:off x="4355975" y="0"/>
            <a:ext cx="4788025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B0CC6E-D995-42C7-A23E-A860A8A7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16" y="771551"/>
            <a:ext cx="3943960" cy="216023"/>
          </a:xfrm>
        </p:spPr>
        <p:txBody>
          <a:bodyPr/>
          <a:lstStyle/>
          <a:p>
            <a:r>
              <a:rPr lang="it-IT" sz="1200" dirty="0">
                <a:latin typeface="arial" charset="0"/>
              </a:rPr>
              <a:t>Scopri le nostre soluzioni per cani e gatti domestici (di età inferiore a 10 anni) dotati di microchip/tatuaggio e iscritti all’anagrafe</a:t>
            </a:r>
          </a:p>
          <a:p>
            <a:endParaRPr lang="it-IT" sz="1200" dirty="0">
              <a:latin typeface="arial" charset="0"/>
            </a:endParaRPr>
          </a:p>
          <a:p>
            <a:endParaRPr lang="it-IT" sz="1200" dirty="0">
              <a:latin typeface="arial" charset="0"/>
            </a:endParaRPr>
          </a:p>
          <a:p>
            <a:endParaRPr lang="it-IT" sz="1200" dirty="0">
              <a:latin typeface="arial" charset="0"/>
            </a:endParaRPr>
          </a:p>
          <a:p>
            <a:endParaRPr lang="it-IT" sz="1200" dirty="0">
              <a:latin typeface="arial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2CC3F7-1CB5-48FB-80EB-BCD5542FC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33918"/>
            <a:ext cx="2438400" cy="1981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57251E-38DA-4079-AB6B-5A43B4970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15924"/>
            <a:ext cx="962810" cy="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OneFamily</a:t>
            </a:r>
            <a:r>
              <a:rPr lang="en-US" dirty="0"/>
              <a:t> Pet</a:t>
            </a:r>
            <a:endParaRPr lang="it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11B17E-1FDA-4665-8A9D-D6B37F27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15" y="771551"/>
            <a:ext cx="8408457" cy="216023"/>
          </a:xfrm>
        </p:spPr>
        <p:txBody>
          <a:bodyPr/>
          <a:lstStyle/>
          <a:p>
            <a:r>
              <a:rPr lang="it-IT" sz="1200" dirty="0">
                <a:latin typeface="arial" charset="0"/>
              </a:rPr>
              <a:t>Tre pacchetti assicurativi combinabili (A-B-C)</a:t>
            </a:r>
          </a:p>
          <a:p>
            <a:endParaRPr lang="it-IT" sz="1200" dirty="0">
              <a:latin typeface="arial" charset="0"/>
            </a:endParaRPr>
          </a:p>
          <a:p>
            <a:endParaRPr lang="it-IT" sz="1200" dirty="0">
              <a:latin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A1F1A0-E130-426F-B1F8-A717F5D43A0B}"/>
              </a:ext>
            </a:extLst>
          </p:cNvPr>
          <p:cNvSpPr txBox="1">
            <a:spLocks/>
          </p:cNvSpPr>
          <p:nvPr/>
        </p:nvSpPr>
        <p:spPr bwMode="auto">
          <a:xfrm>
            <a:off x="412014" y="1200230"/>
            <a:ext cx="7616370" cy="27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71500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9175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1200" b="1" kern="0" dirty="0">
                <a:latin typeface="arial" charset="0"/>
              </a:rPr>
              <a:t>MODELLO A (Assistenza)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Consulenza veterinaria telefonica generica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Prenotazione per visite ed esami presso strutture veterinarie convenzionate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Secondo parere veterinario telefonico (Second opinion)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Informazioni sul mondo Pet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Indicazioni su ambulatori, cliniche, ospedali, laboratori di analisi veterinari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Spese di Smarrimento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Spese per distacco compassionevole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kern="0" dirty="0">
              <a:latin typeface="arial" charset="0"/>
            </a:endParaRPr>
          </a:p>
          <a:p>
            <a:r>
              <a:rPr lang="it-IT" sz="1200" b="1" kern="0" dirty="0">
                <a:latin typeface="arial" charset="0"/>
              </a:rPr>
              <a:t>MODELLO B (Grandi Interventi)</a:t>
            </a:r>
          </a:p>
          <a:p>
            <a:r>
              <a:rPr lang="it-IT" sz="1000" kern="0" dirty="0">
                <a:latin typeface="arial" charset="0"/>
              </a:rPr>
              <a:t>Spese Veterinarie per Grandi Interventi chirurgici elencati in polizza con l’indennizzo delle spese sostenute per rette di degenza, assistenza, cure e onorari del veterinario.</a:t>
            </a:r>
          </a:p>
          <a:p>
            <a:endParaRPr lang="it-IT" sz="1200" kern="0" dirty="0">
              <a:latin typeface="arial" charset="0"/>
            </a:endParaRPr>
          </a:p>
          <a:p>
            <a:r>
              <a:rPr lang="it-IT" sz="1200" b="1" kern="0" dirty="0">
                <a:latin typeface="arial" charset="0"/>
              </a:rPr>
              <a:t>MODELLO C (Infortuni e Malattia)</a:t>
            </a:r>
          </a:p>
          <a:p>
            <a:r>
              <a:rPr lang="it-IT" sz="1000" kern="0" dirty="0">
                <a:latin typeface="arial" charset="0"/>
              </a:rPr>
              <a:t>Spese veterinarie sostenute a seguito di Infortunio o Malattia con ricovero o in day hospital con l’indennizzo delle spese sostenute per rette di degenza, assistenza, cure, onorari del veterinario, trattamenti fisioterapici e rieducativi svolti dal medico veterinario o su sua prescrizione, medicinali ed esami eseguiti dalla struttura veterinaria.</a:t>
            </a:r>
          </a:p>
          <a:p>
            <a:endParaRPr lang="it-IT" sz="1200" kern="0" dirty="0">
              <a:latin typeface="arial" charset="0"/>
            </a:endParaRPr>
          </a:p>
          <a:p>
            <a:endParaRPr lang="it-IT" sz="1200" kern="0" dirty="0">
              <a:latin typeface="arial" charset="0"/>
            </a:endParaRPr>
          </a:p>
          <a:p>
            <a:endParaRPr lang="it-IT" sz="1200" kern="0" dirty="0">
              <a:latin typeface="arial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667587-7B1D-4B3E-A6C0-DD67632C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Modello</a:t>
            </a:r>
            <a:r>
              <a:rPr lang="en-US" dirty="0"/>
              <a:t> A (</a:t>
            </a:r>
            <a:r>
              <a:rPr lang="en-US" dirty="0" err="1"/>
              <a:t>Assistenza</a:t>
            </a:r>
            <a:r>
              <a:rPr lang="en-US" dirty="0"/>
              <a:t>)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DB3B5B9-CBC0-476D-9BEA-E11617E71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22455"/>
              </p:ext>
            </p:extLst>
          </p:nvPr>
        </p:nvGraphicFramePr>
        <p:xfrm>
          <a:off x="412015" y="843558"/>
          <a:ext cx="7392880" cy="3903930"/>
        </p:xfrm>
        <a:graphic>
          <a:graphicData uri="http://schemas.openxmlformats.org/drawingml/2006/table">
            <a:tbl>
              <a:tblPr/>
              <a:tblGrid>
                <a:gridCol w="1657327">
                  <a:extLst>
                    <a:ext uri="{9D8B030D-6E8A-4147-A177-3AD203B41FA5}">
                      <a16:colId xmlns:a16="http://schemas.microsoft.com/office/drawing/2014/main" val="3202403882"/>
                    </a:ext>
                  </a:extLst>
                </a:gridCol>
                <a:gridCol w="3429986">
                  <a:extLst>
                    <a:ext uri="{9D8B030D-6E8A-4147-A177-3AD203B41FA5}">
                      <a16:colId xmlns:a16="http://schemas.microsoft.com/office/drawing/2014/main" val="3066942525"/>
                    </a:ext>
                  </a:extLst>
                </a:gridCol>
                <a:gridCol w="925012">
                  <a:extLst>
                    <a:ext uri="{9D8B030D-6E8A-4147-A177-3AD203B41FA5}">
                      <a16:colId xmlns:a16="http://schemas.microsoft.com/office/drawing/2014/main" val="2247647937"/>
                    </a:ext>
                  </a:extLst>
                </a:gridCol>
                <a:gridCol w="1380555">
                  <a:extLst>
                    <a:ext uri="{9D8B030D-6E8A-4147-A177-3AD203B41FA5}">
                      <a16:colId xmlns:a16="http://schemas.microsoft.com/office/drawing/2014/main" val="1185786675"/>
                    </a:ext>
                  </a:extLst>
                </a:gridCol>
              </a:tblGrid>
              <a:tr h="132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ASSISTENZA H24  7/7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PRESTAZIONE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MASSIMALE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41426"/>
                  </a:ext>
                </a:extLst>
              </a:tr>
              <a:tr h="1922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VISITE E CONSULTI VETERINARI</a:t>
                      </a:r>
                    </a:p>
                  </a:txBody>
                  <a:tcPr marL="90444" marR="90444" marT="45222" marB="452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Consulto telefonico con Veterinario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Max. 2 richieste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92002"/>
                  </a:ext>
                </a:extLst>
              </a:tr>
              <a:tr h="2419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Accesso e prenotazione visite ed esami presso le strutture convenzionate a tariffe agevolate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Max. 2 richieste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117149"/>
                  </a:ext>
                </a:extLst>
              </a:tr>
              <a:tr h="1922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 Opinion Veterinaria in teleconsulto 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Max. 2 richieste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197016"/>
                  </a:ext>
                </a:extLst>
              </a:tr>
              <a:tr h="2879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INFORMAZIONI UTILI</a:t>
                      </a:r>
                    </a:p>
                  </a:txBody>
                  <a:tcPr marL="90444" marR="90444" marT="45222" marB="452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Informazioni su negozi specializzati, pensioni, scuole e centri di addestramento, concorsi, centri di protezione animali.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illimitato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084369"/>
                  </a:ext>
                </a:extLst>
              </a:tr>
              <a:tr h="479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Informazioni su normativa vigente in tema di trasporto nazionale ed internazionale; vaccinazioni obbligatorie e consigliabili; alberghi campeggi e spiagge con libero accesso ad animali.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illimitato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066844"/>
                  </a:ext>
                </a:extLst>
              </a:tr>
              <a:tr h="2419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Ambulatori, cliniche veterinarie, ospedale veterinario, laboratorio veterinario di analisi.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illimitato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557658"/>
                  </a:ext>
                </a:extLst>
              </a:tr>
              <a:tr h="24195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SEGUITO SMARRIMENTO</a:t>
                      </a:r>
                    </a:p>
                  </a:txBody>
                  <a:tcPr marL="90444" marR="90444" marT="45222" marB="452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di ricerca organizzate da organismi specializzati pubblici o privati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Denuncia di smarrimento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200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 evento e per anno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248732"/>
                  </a:ext>
                </a:extLst>
              </a:tr>
              <a:tr h="2879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di ricongiungimento seguito smarrimento qualora il proprietario abbia dovuto affrontare un viaggio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Denuncia di smarrimento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€ 200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evento e per anno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56904"/>
                  </a:ext>
                </a:extLst>
              </a:tr>
              <a:tr h="2419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per telenarcosi necessaria seguito ritrovamento dell'animale smarrito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Denuncia di smarrimento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€ 100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evento e per anno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963885"/>
                  </a:ext>
                </a:extLst>
              </a:tr>
              <a:tr h="2419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di toelettatura seguito ritrovamento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Denuncia di smarrimento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€ 100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evento e per anno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95423"/>
                  </a:ext>
                </a:extLst>
              </a:tr>
              <a:tr h="2879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 SITTER</a:t>
                      </a:r>
                    </a:p>
                  </a:txBody>
                  <a:tcPr marL="773" marR="773" marT="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 sitter in caso di ricovero di Min. 3 giorni del proprietario dell'animale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Ricovero Owner per Min. 3gg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€ 200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evento e per anno, max € 30 al giorno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86612"/>
                  </a:ext>
                </a:extLst>
              </a:tr>
              <a:tr h="2419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DISTACCO COMPASSIONEVOLE</a:t>
                      </a:r>
                    </a:p>
                  </a:txBody>
                  <a:tcPr marL="773" marR="773" marT="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Spese per abbattimento terapeutico e funerale dell'animale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                       € 150,00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032456"/>
                  </a:ext>
                </a:extLst>
              </a:tr>
              <a:tr h="287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TRASPORTO VERSO CENTRO MEDICO</a:t>
                      </a:r>
                    </a:p>
                  </a:txBody>
                  <a:tcPr marL="90444" marR="90444" marT="45222" marB="452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per trasporto per infortunio o malattia della mascotte presso un centro di assistenza veterinario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€ 50 </a:t>
                      </a:r>
                      <a:r>
                        <a:rPr lang="it-I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 evento, Max 5 eventi per anno 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169758"/>
                  </a:ext>
                </a:extLst>
              </a:tr>
              <a:tr h="2879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Rimborso spese di igenizzazione seguito trasporto per infortunio o malattia della mascotte ad un centro veterinario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sempre attivo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€ 50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evento e per anno </a:t>
                      </a:r>
                    </a:p>
                  </a:txBody>
                  <a:tcPr marL="773" marR="773" marT="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59163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A639D33-5732-4217-94CC-468B4411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B (Grandi Interventi nominati)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3C1632D-0132-4345-86C0-B88ADDB18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88345"/>
              </p:ext>
            </p:extLst>
          </p:nvPr>
        </p:nvGraphicFramePr>
        <p:xfrm>
          <a:off x="420771" y="1059582"/>
          <a:ext cx="8096081" cy="395375"/>
        </p:xfrm>
        <a:graphic>
          <a:graphicData uri="http://schemas.openxmlformats.org/drawingml/2006/table">
            <a:tbl>
              <a:tblPr/>
              <a:tblGrid>
                <a:gridCol w="2245500">
                  <a:extLst>
                    <a:ext uri="{9D8B030D-6E8A-4147-A177-3AD203B41FA5}">
                      <a16:colId xmlns:a16="http://schemas.microsoft.com/office/drawing/2014/main" val="163500245"/>
                    </a:ext>
                  </a:extLst>
                </a:gridCol>
                <a:gridCol w="2727997">
                  <a:extLst>
                    <a:ext uri="{9D8B030D-6E8A-4147-A177-3AD203B41FA5}">
                      <a16:colId xmlns:a16="http://schemas.microsoft.com/office/drawing/2014/main" val="4083157416"/>
                    </a:ext>
                  </a:extLst>
                </a:gridCol>
                <a:gridCol w="1745460">
                  <a:extLst>
                    <a:ext uri="{9D8B030D-6E8A-4147-A177-3AD203B41FA5}">
                      <a16:colId xmlns:a16="http://schemas.microsoft.com/office/drawing/2014/main" val="1597358140"/>
                    </a:ext>
                  </a:extLst>
                </a:gridCol>
                <a:gridCol w="1377124">
                  <a:extLst>
                    <a:ext uri="{9D8B030D-6E8A-4147-A177-3AD203B41FA5}">
                      <a16:colId xmlns:a16="http://schemas.microsoft.com/office/drawing/2014/main" val="869841124"/>
                    </a:ext>
                  </a:extLst>
                </a:gridCol>
              </a:tblGrid>
              <a:tr h="145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RSM VETERINARIE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PRESTAZIONE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Franchigia Assoluta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Massimale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63772"/>
                  </a:ext>
                </a:extLst>
              </a:tr>
              <a:tr h="18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RIMBORSO SPESE MEDICO VETERINARIE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Grandi interventi chirurgici nominati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250 €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                                                              2.000 €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6780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8260E7A-5F00-4E2E-A099-1E72E25F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14831"/>
              </p:ext>
            </p:extLst>
          </p:nvPr>
        </p:nvGraphicFramePr>
        <p:xfrm>
          <a:off x="420771" y="1687608"/>
          <a:ext cx="6190883" cy="2378351"/>
        </p:xfrm>
        <a:graphic>
          <a:graphicData uri="http://schemas.openxmlformats.org/drawingml/2006/table">
            <a:tbl>
              <a:tblPr/>
              <a:tblGrid>
                <a:gridCol w="2279021">
                  <a:extLst>
                    <a:ext uri="{9D8B030D-6E8A-4147-A177-3AD203B41FA5}">
                      <a16:colId xmlns:a16="http://schemas.microsoft.com/office/drawing/2014/main" val="816512784"/>
                    </a:ext>
                  </a:extLst>
                </a:gridCol>
                <a:gridCol w="3911862">
                  <a:extLst>
                    <a:ext uri="{9D8B030D-6E8A-4147-A177-3AD203B41FA5}">
                      <a16:colId xmlns:a16="http://schemas.microsoft.com/office/drawing/2014/main" val="1512458456"/>
                    </a:ext>
                  </a:extLst>
                </a:gridCol>
              </a:tblGrid>
              <a:tr h="139903">
                <a:tc row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titoli"/>
                        </a:rPr>
                        <a:t>Elenco Grandi Interventi Chirurgici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torsione gastrica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68746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TPLO triplice osteotomia pelvica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431667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TPA avanzamento tuberosità tibiale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183413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shunt porto sistemico intra/extra epatico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872226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PDA persistenza del dotto arterioso pervio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59807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surrenalectomia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36682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splenectomia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223185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nefrectomia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307432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chirurgia toracica, toracoscopia/toracotomia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306685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cataratta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388815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protesi d'anca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94389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valvuloplastiche cardiache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623287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lobectomia epatica/polmonare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85093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ernia discale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167564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stabilizzazione vertebrale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7807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craniotomia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011469"/>
                  </a:ext>
                </a:extLst>
              </a:tr>
              <a:tr h="1399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1"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- interventi odontostomatologici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79849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3E39811C-FE62-437E-9095-AAC71A8D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C (Infortuni e Malattia)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3C1632D-0132-4345-86C0-B88ADDB18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01306"/>
              </p:ext>
            </p:extLst>
          </p:nvPr>
        </p:nvGraphicFramePr>
        <p:xfrm>
          <a:off x="420771" y="1365573"/>
          <a:ext cx="8096081" cy="1238453"/>
        </p:xfrm>
        <a:graphic>
          <a:graphicData uri="http://schemas.openxmlformats.org/drawingml/2006/table">
            <a:tbl>
              <a:tblPr/>
              <a:tblGrid>
                <a:gridCol w="2245500">
                  <a:extLst>
                    <a:ext uri="{9D8B030D-6E8A-4147-A177-3AD203B41FA5}">
                      <a16:colId xmlns:a16="http://schemas.microsoft.com/office/drawing/2014/main" val="163500245"/>
                    </a:ext>
                  </a:extLst>
                </a:gridCol>
                <a:gridCol w="2727997">
                  <a:extLst>
                    <a:ext uri="{9D8B030D-6E8A-4147-A177-3AD203B41FA5}">
                      <a16:colId xmlns:a16="http://schemas.microsoft.com/office/drawing/2014/main" val="4083157416"/>
                    </a:ext>
                  </a:extLst>
                </a:gridCol>
                <a:gridCol w="1745460">
                  <a:extLst>
                    <a:ext uri="{9D8B030D-6E8A-4147-A177-3AD203B41FA5}">
                      <a16:colId xmlns:a16="http://schemas.microsoft.com/office/drawing/2014/main" val="1597358140"/>
                    </a:ext>
                  </a:extLst>
                </a:gridCol>
                <a:gridCol w="1377124">
                  <a:extLst>
                    <a:ext uri="{9D8B030D-6E8A-4147-A177-3AD203B41FA5}">
                      <a16:colId xmlns:a16="http://schemas.microsoft.com/office/drawing/2014/main" val="869841124"/>
                    </a:ext>
                  </a:extLst>
                </a:gridCol>
              </a:tblGrid>
              <a:tr h="145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RSM VETERINARIE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PRESTAZIONE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Franchigia Assoluta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itoli"/>
                        </a:rPr>
                        <a:t>Massimale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63772"/>
                  </a:ext>
                </a:extLst>
              </a:tr>
              <a:tr h="2354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it-IT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it-IT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Spese conseguenti ad Infortunio o Malattia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(con ricovero incluso day hospital)</a:t>
                      </a:r>
                    </a:p>
                    <a:p>
                      <a:pPr marL="0" algn="ctr" defTabSz="914400" rtl="0" eaLnBrk="1" fontAlgn="ctr" latinLnBrk="0" hangingPunct="1"/>
                      <a:endParaRPr lang="it-IT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it-IT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it-IT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it-IT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rette di degenza, assistenza e cure somministrate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150 €</a:t>
                      </a: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itoli"/>
                        </a:rPr>
                        <a:t>                                                              1.000 € </a:t>
                      </a: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67808"/>
                  </a:ext>
                </a:extLst>
              </a:tr>
              <a:tr h="235484">
                <a:tc vMerge="1">
                  <a:txBody>
                    <a:bodyPr/>
                    <a:lstStyle/>
                    <a:p>
                      <a:pPr algn="ctr" fontAlgn="ctr"/>
                      <a:endParaRPr lang="it-IT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trattamenti fisioterapici e rieducativi svolti dal medico veterinario o su sua prescrizione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60825"/>
                  </a:ext>
                </a:extLst>
              </a:tr>
              <a:tr h="235484">
                <a:tc vMerge="1">
                  <a:txBody>
                    <a:bodyPr/>
                    <a:lstStyle/>
                    <a:p>
                      <a:pPr algn="ctr" fontAlgn="ctr"/>
                      <a:endParaRPr lang="it-IT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medicinali ed esami eseguiti dalla struttura veterinaria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479205"/>
                  </a:ext>
                </a:extLst>
              </a:tr>
              <a:tr h="145980">
                <a:tc vMerge="1">
                  <a:txBody>
                    <a:bodyPr/>
                    <a:lstStyle/>
                    <a:p>
                      <a:pPr algn="ctr" fontAlgn="ctr"/>
                      <a:endParaRPr lang="it-IT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onorari del veterinario e dei suoi assistenti che partecipano all’Intervento Chirurgico, diritti di sala operatoria e materiale di intervento (comprese le protesi)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 titol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36747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FAC923F2-449E-46BA-92CE-0899FA15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Condizioni</a:t>
            </a:r>
            <a:endParaRPr lang="en-US" dirty="0"/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502783D8-747F-4584-93C0-870E9D6B8216}"/>
              </a:ext>
            </a:extLst>
          </p:cNvPr>
          <p:cNvSpPr/>
          <p:nvPr/>
        </p:nvSpPr>
        <p:spPr>
          <a:xfrm>
            <a:off x="534423" y="1275606"/>
            <a:ext cx="3245490" cy="302390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/>
            <a:r>
              <a:rPr lang="it-IT" altLang="zh-CN" sz="1200" b="1" dirty="0">
                <a:latin typeface="+mj-lt"/>
                <a:ea typeface="微软雅黑" panose="020B0503020204020204" pitchFamily="34" charset="-122"/>
              </a:rPr>
              <a:t>Durata</a:t>
            </a: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: 12 mesi</a:t>
            </a:r>
          </a:p>
          <a:p>
            <a:pPr defTabSz="685681"/>
            <a:endParaRPr lang="it-IT" altLang="zh-CN" sz="1200" dirty="0">
              <a:latin typeface="+mj-lt"/>
              <a:ea typeface="微软雅黑" panose="020B0503020204020204" pitchFamily="34" charset="-122"/>
            </a:endParaRPr>
          </a:p>
          <a:p>
            <a:pPr defTabSz="685681"/>
            <a:r>
              <a:rPr lang="it-IT" altLang="zh-CN" sz="1200" b="1" dirty="0">
                <a:latin typeface="+mj-lt"/>
                <a:ea typeface="微软雅黑" panose="020B0503020204020204" pitchFamily="34" charset="-122"/>
              </a:rPr>
              <a:t>Rinnovo</a:t>
            </a: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: si rinnova tacitamente per successivi periodi di 12 mesi</a:t>
            </a:r>
          </a:p>
          <a:p>
            <a:pPr defTabSz="685681"/>
            <a:endParaRPr lang="it-IT" altLang="zh-CN" sz="1200" dirty="0">
              <a:latin typeface="+mj-lt"/>
              <a:ea typeface="微软雅黑" panose="020B0503020204020204" pitchFamily="34" charset="-122"/>
            </a:endParaRPr>
          </a:p>
          <a:p>
            <a:pPr defTabSz="685681"/>
            <a:r>
              <a:rPr lang="it-IT" altLang="zh-CN" sz="1200" b="1" dirty="0">
                <a:latin typeface="+mj-lt"/>
                <a:ea typeface="微软雅黑" panose="020B0503020204020204" pitchFamily="34" charset="-122"/>
              </a:rPr>
              <a:t>Disdetta</a:t>
            </a: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: preavviso di almeno 30 giorni prima della scadenza</a:t>
            </a:r>
          </a:p>
          <a:p>
            <a:pPr defTabSz="685681"/>
            <a:endParaRPr lang="it-IT" altLang="zh-CN" sz="1200" dirty="0">
              <a:latin typeface="+mj-lt"/>
              <a:ea typeface="微软雅黑" panose="020B0503020204020204" pitchFamily="34" charset="-122"/>
            </a:endParaRPr>
          </a:p>
          <a:p>
            <a:pPr defTabSz="685681"/>
            <a:r>
              <a:rPr lang="it-IT" altLang="zh-CN" sz="1200" b="1" dirty="0">
                <a:latin typeface="+mj-lt"/>
                <a:ea typeface="微软雅黑" panose="020B0503020204020204" pitchFamily="34" charset="-122"/>
              </a:rPr>
              <a:t>Carenza</a:t>
            </a: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 (non opera in caso di rinnovo automatico):</a:t>
            </a:r>
          </a:p>
          <a:p>
            <a:pPr marL="171450" indent="-171450" defTabSz="685681">
              <a:buFont typeface="Arial" panose="020B0604020202020204" pitchFamily="34" charset="0"/>
              <a:buChar char="•"/>
            </a:pP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Infortunio: 10 giorni dalla data di decorrenza della copertura;</a:t>
            </a:r>
          </a:p>
          <a:p>
            <a:pPr marL="171450" indent="-171450" defTabSz="685681">
              <a:buFont typeface="Arial" panose="020B0604020202020204" pitchFamily="34" charset="0"/>
              <a:buChar char="•"/>
            </a:pPr>
            <a:r>
              <a:rPr lang="it-IT" altLang="zh-CN" sz="1200" dirty="0">
                <a:latin typeface="+mj-lt"/>
                <a:ea typeface="微软雅黑" panose="020B0503020204020204" pitchFamily="34" charset="-122"/>
              </a:rPr>
              <a:t>Malattia: 30 giorni dalla data di decorrenza della copertura</a:t>
            </a:r>
          </a:p>
          <a:p>
            <a:pPr defTabSz="685681"/>
            <a:endParaRPr lang="it-IT" altLang="zh-CN" sz="1200" dirty="0">
              <a:latin typeface="+mj-lt"/>
              <a:ea typeface="微软雅黑" panose="020B0503020204020204" pitchFamily="34" charset="-122"/>
            </a:endParaRPr>
          </a:p>
          <a:p>
            <a:pPr defTabSz="685681"/>
            <a:endParaRPr lang="it-IT" altLang="zh-CN" sz="1200" dirty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7C3CB1-9C21-4CC6-A0ED-643CAFCB2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r="6211"/>
          <a:stretch/>
        </p:blipFill>
        <p:spPr>
          <a:xfrm>
            <a:off x="4355975" y="0"/>
            <a:ext cx="4788025" cy="5143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AF33C7-76B1-41D3-B380-3085BC7F5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15924"/>
            <a:ext cx="962810" cy="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Quanto</a:t>
            </a:r>
            <a:r>
              <a:rPr lang="en-US" dirty="0"/>
              <a:t> costa?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04D2CDA-E69D-4020-BC23-D9AB20326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45077"/>
              </p:ext>
            </p:extLst>
          </p:nvPr>
        </p:nvGraphicFramePr>
        <p:xfrm>
          <a:off x="1714227" y="1563638"/>
          <a:ext cx="5715546" cy="1296144"/>
        </p:xfrm>
        <a:graphic>
          <a:graphicData uri="http://schemas.openxmlformats.org/drawingml/2006/table">
            <a:tbl>
              <a:tblPr/>
              <a:tblGrid>
                <a:gridCol w="1444590">
                  <a:extLst>
                    <a:ext uri="{9D8B030D-6E8A-4147-A177-3AD203B41FA5}">
                      <a16:colId xmlns:a16="http://schemas.microsoft.com/office/drawing/2014/main" val="3875793257"/>
                    </a:ext>
                  </a:extLst>
                </a:gridCol>
                <a:gridCol w="2240158">
                  <a:extLst>
                    <a:ext uri="{9D8B030D-6E8A-4147-A177-3AD203B41FA5}">
                      <a16:colId xmlns:a16="http://schemas.microsoft.com/office/drawing/2014/main" val="4195159648"/>
                    </a:ext>
                  </a:extLst>
                </a:gridCol>
                <a:gridCol w="2030798">
                  <a:extLst>
                    <a:ext uri="{9D8B030D-6E8A-4147-A177-3AD203B41FA5}">
                      <a16:colId xmlns:a16="http://schemas.microsoft.com/office/drawing/2014/main" val="3971383967"/>
                    </a:ext>
                  </a:extLst>
                </a:gridCol>
              </a:tblGrid>
              <a:tr h="380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Pacchetto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PREMIO ANNUO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PREMIO ULTERIORE PET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01690"/>
                  </a:ext>
                </a:extLst>
              </a:tr>
              <a:tr h="22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19,00 €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18,05 €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954962"/>
                  </a:ext>
                </a:extLst>
              </a:tr>
              <a:tr h="22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A+B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78,99 €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75,05 €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16689"/>
                  </a:ext>
                </a:extLst>
              </a:tr>
              <a:tr h="22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A+C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99,00 €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94,04 €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734783"/>
                  </a:ext>
                </a:extLst>
              </a:tr>
              <a:tr h="231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+B+C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149,01 €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141,55 €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209740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F09B1E4-C811-478C-A56B-96D1088A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A38C1-1490-490C-91CA-F150736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Sinistri</a:t>
            </a:r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A1F1A0-E130-426F-B1F8-A717F5D43A0B}"/>
              </a:ext>
            </a:extLst>
          </p:cNvPr>
          <p:cNvSpPr txBox="1">
            <a:spLocks/>
          </p:cNvSpPr>
          <p:nvPr/>
        </p:nvSpPr>
        <p:spPr bwMode="auto">
          <a:xfrm>
            <a:off x="412014" y="1059582"/>
            <a:ext cx="8120426" cy="27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71500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9175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1200" b="1" kern="0" dirty="0">
                <a:latin typeface="arial" charset="0"/>
              </a:rPr>
              <a:t>Per la copertura Assistenza </a:t>
            </a:r>
          </a:p>
          <a:p>
            <a:r>
              <a:rPr lang="it-IT" sz="1000" kern="0" dirty="0">
                <a:latin typeface="arial" charset="0"/>
              </a:rPr>
              <a:t>In caso di Sinistro coperto dall’Assicurazione, prima di assumere ogni diversa iniziativa, l'Assicurato deve prendere immediatamente contatto con la Struttura Organizzativa e l'inadempimento di tale obbligo comporta la decadenza dal diritto alle prestazioni di Assistenza.</a:t>
            </a:r>
          </a:p>
          <a:p>
            <a:endParaRPr lang="it-IT" sz="1200" kern="0" dirty="0">
              <a:latin typeface="arial" charset="0"/>
            </a:endParaRPr>
          </a:p>
          <a:p>
            <a:r>
              <a:rPr lang="it-IT" sz="1000" kern="0" dirty="0">
                <a:latin typeface="arial" charset="0"/>
              </a:rPr>
              <a:t>Per contattare la Struttura Organizzativa, in funzione 24 ore su 24, 365 giorni all’anno, l’Assicurato dovrà telefonare al seguente numero: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Dall’Italia 800.123.987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dall’Estero +39 015 2559515</a:t>
            </a:r>
          </a:p>
          <a:p>
            <a:endParaRPr lang="it-IT" sz="1200" b="1" kern="0" dirty="0">
              <a:latin typeface="arial" charset="0"/>
            </a:endParaRPr>
          </a:p>
          <a:p>
            <a:r>
              <a:rPr lang="it-IT" sz="1200" b="1" kern="0" dirty="0">
                <a:latin typeface="arial" charset="0"/>
              </a:rPr>
              <a:t>Per la copertura Rimborso Spese </a:t>
            </a:r>
          </a:p>
          <a:p>
            <a:r>
              <a:rPr lang="it-IT" sz="1000" kern="0" dirty="0">
                <a:latin typeface="arial" charset="0"/>
              </a:rPr>
              <a:t>In caso di Sinistro, l’Assicurato deve darne tempestivo avviso all’Assicuratore entro e non oltre 3 giorni dalla data in cui il Sinistro si è verificato o l’Assicurato ne ha avuto conoscenza, contattando la struttura liquidativa, in funzione dal lunedì al venerdì dalle ore 9.00 alle ore 18.00, al seguente numero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Dall’Italia 800.123.987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kern="0" dirty="0">
                <a:latin typeface="arial" charset="0"/>
              </a:rPr>
              <a:t>dall’Estero +39 015 2559515</a:t>
            </a:r>
          </a:p>
          <a:p>
            <a:endParaRPr lang="it-IT" sz="1200" kern="0" dirty="0">
              <a:latin typeface="arial" charset="0"/>
            </a:endParaRPr>
          </a:p>
          <a:p>
            <a:r>
              <a:rPr lang="it-IT" sz="1000" kern="0" dirty="0">
                <a:latin typeface="arial" charset="0"/>
              </a:rPr>
              <a:t>Successivamente l’Assicurato dovrà effettuare la denuncia entro e non oltre 30 giorni dal verificarsi del Sinistro, compilando il modulo di Richiesta di rimborso spese veterinarie ed inviandolo all’Assicuratore via e mail all’indirizzo petinsurance@mapfre.com, o a mezzo di raccomandata con ricevuta di ritorno a MAPFRE ASISTENCIA S.A. – Strada </a:t>
            </a:r>
            <a:r>
              <a:rPr lang="it-IT" sz="1000" kern="0" dirty="0" err="1">
                <a:latin typeface="arial" charset="0"/>
              </a:rPr>
              <a:t>Trossi</a:t>
            </a:r>
            <a:r>
              <a:rPr lang="it-IT" sz="1000" kern="0" dirty="0">
                <a:latin typeface="arial" charset="0"/>
              </a:rPr>
              <a:t> 66 – 13871 Verrone (BI) / Ufficio GSM.</a:t>
            </a:r>
          </a:p>
          <a:p>
            <a:endParaRPr lang="it-IT" sz="1200" kern="0" dirty="0">
              <a:latin typeface="arial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517FCE-6C16-440D-A1D5-A5169A36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91" y="55145"/>
            <a:ext cx="624158" cy="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82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Aon-ppt-guide-Screen-16x9 2018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on Documents" ma:contentTypeID="0x01010052CD3863E04C4DBAB4BA85034A91B8CA00F18D7DB3A1A862458725DBE3BE6E3655" ma:contentTypeVersion="69" ma:contentTypeDescription="Aon Documents Content Type" ma:contentTypeScope="" ma:versionID="0c6822b64e4ffe611d0bbad265e5b8fa">
  <xsd:schema xmlns:xsd="http://www.w3.org/2001/XMLSchema" xmlns:xs="http://www.w3.org/2001/XMLSchema" xmlns:p="http://schemas.microsoft.com/office/2006/metadata/properties" xmlns:ns1="http://schemas.microsoft.com/sharepoint/v3" xmlns:ns2="034bd845-4a42-4ae4-aff9-3af8874d0bbe" xmlns:ns3="4eb8cbaf-18a0-40ab-9f9f-b872637fc883" xmlns:ns4="fe726107-a133-476f-ba4a-10e8424bc693" xmlns:ns5="a3667669-72d5-4055-a01a-000278691e4f" targetNamespace="http://schemas.microsoft.com/office/2006/metadata/properties" ma:root="true" ma:fieldsID="18e0e8b4a7a7420b04388417b35b6890" ns1:_="" ns2:_="" ns3:_="" ns4:_="" ns5:_="">
    <xsd:import namespace="http://schemas.microsoft.com/sharepoint/v3"/>
    <xsd:import namespace="034bd845-4a42-4ae4-aff9-3af8874d0bbe"/>
    <xsd:import namespace="4eb8cbaf-18a0-40ab-9f9f-b872637fc883"/>
    <xsd:import namespace="fe726107-a133-476f-ba4a-10e8424bc693"/>
    <xsd:import namespace="a3667669-72d5-4055-a01a-000278691e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Owner"/>
                <xsd:element ref="ns2:ReferencedPage" minOccurs="0"/>
                <xsd:element ref="ns2:Archived" minOccurs="0"/>
                <xsd:element ref="ns2:k746716b96d848be829e6c053c4e9d73" minOccurs="0"/>
                <xsd:element ref="ns2:dccc25fd69d44a8ea3abe30f9d25915e" minOccurs="0"/>
                <xsd:element ref="ns2:ContentTypeTaxHTField0" minOccurs="0"/>
                <xsd:element ref="ns2:n4995f8e1bdf48bfb26f6207e34766a0" minOccurs="0"/>
                <xsd:element ref="ns3:TaxCatchAll" minOccurs="0"/>
                <xsd:element ref="ns2:d5cdfdf2c47a4ef29348c4e88b27adde" minOccurs="0"/>
                <xsd:element ref="ns3:TaxCatchAllLabel" minOccurs="0"/>
                <xsd:element ref="ns2:a7a7b799e10d40a48c9e0023a0b084e9" minOccurs="0"/>
                <xsd:element ref="ns2:MyAonUsageRestrictionTaxHTField0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bd845-4a42-4ae4-aff9-3af8874d0bbe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6" ma:displayName="Owner" ma:description="Owner" ma:list="UserInfo" ma:SharePointGroup="0" ma:internalName="Document_x0020_Owner" ma:readOnly="false" ma:showField="User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ferencedPage" ma:index="15" nillable="true" ma:displayName="Referenced Page" ma:format="Hyperlink" ma:internalName="ReferencedP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rchived" ma:index="16" nillable="true" ma:displayName="Archived" ma:default="No" ma:format="Dropdown" ma:internalName="Archived" ma:readOnly="false">
      <xsd:simpleType>
        <xsd:restriction base="dms:Choice">
          <xsd:enumeration value="Yes"/>
          <xsd:enumeration value="No"/>
        </xsd:restriction>
      </xsd:simpleType>
    </xsd:element>
    <xsd:element name="k746716b96d848be829e6c053c4e9d73" ma:index="18" nillable="true" ma:taxonomy="true" ma:internalName="k746716b96d848be829e6c053c4e9d73" ma:taxonomyFieldName="Site_x0020_Language" ma:displayName="Language" ma:readOnly="false" ma:default="-1;#English|191d8617-c26d-4d05-8e4f-87752af2781a" ma:fieldId="{4746716b-96d8-48be-829e-6c053c4e9d73}" ma:sspId="1fdf30fe-1347-464b-aacb-c31a0be721fc" ma:termSetId="14d7a6ed-4903-4aa2-adec-b1f73319c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ccc25fd69d44a8ea3abe30f9d25915e" ma:index="20" nillable="true" ma:taxonomy="true" ma:internalName="dccc25fd69d44a8ea3abe30f9d25915e" ma:taxonomyFieldName="Methodology" ma:displayName="Methodology" ma:readOnly="false" ma:fieldId="{dccc25fd-69d4-4a8e-a3ab-e30f9d25915e}" ma:taxonomyMulti="true" ma:sspId="1fdf30fe-1347-464b-aacb-c31a0be721fc" ma:termSetId="c36fb8eb-566c-4de4-8205-304e2a5a12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TypeTaxHTField0" ma:index="21" ma:taxonomy="true" ma:internalName="ContentTypeTaxHTField0" ma:taxonomyFieldName="Content_x0020_Type" ma:displayName="Content Type" ma:readOnly="false" ma:fieldId="{8c540b47-096f-447a-8cff-fe5a22ecf460}" ma:sspId="1fdf30fe-1347-464b-aacb-c31a0be721fc" ma:termSetId="634be28b-f43a-49e2-a7c2-5bc2c3949e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995f8e1bdf48bfb26f6207e34766a0" ma:index="22" ma:taxonomy="true" ma:internalName="n4995f8e1bdf48bfb26f6207e34766a0" ma:taxonomyFieldName="Publication_x0020_Audience_x0020_Business_x0020_Unit" ma:displayName="Publication Audience Business Unit" ma:readOnly="false" ma:fieldId="{74995f8e-1bdf-48bf-b26f-6207e34766a0}" ma:taxonomyMulti="true" ma:sspId="1fdf30fe-1347-464b-aacb-c31a0be721fc" ma:termSetId="46a45dbf-f2c3-479d-a151-b9041fdaa8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cdfdf2c47a4ef29348c4e88b27adde" ma:index="24" ma:taxonomy="true" ma:internalName="d5cdfdf2c47a4ef29348c4e88b27adde" ma:taxonomyFieldName="Publication_x0020_Audience_x0020_Location" ma:displayName="Publication Audience Location" ma:readOnly="false" ma:default="-1;#Italy|aae3e7ff-8833-47b4-93cc-34ece08d70e4" ma:fieldId="{d5cdfdf2-c47a-4ef2-9348-c4e88b27adde}" ma:taxonomyMulti="true" ma:sspId="1fdf30fe-1347-464b-aacb-c31a0be721fc" ma:termSetId="de6f53b4-7806-41ba-901d-79ead58e26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a7b799e10d40a48c9e0023a0b084e9" ma:index="26" nillable="true" ma:taxonomy="true" ma:internalName="a7a7b799e10d40a48c9e0023a0b084e9" ma:taxonomyFieldName="Industry" ma:displayName="Industry" ma:readOnly="false" ma:fieldId="{a7a7b799-e10d-40a4-8c9e-0023a0b084e9}" ma:taxonomyMulti="true" ma:sspId="1fdf30fe-1347-464b-aacb-c31a0be721fc" ma:termSetId="71242954-25b4-458b-a572-9aaf8e9638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yAonUsageRestrictionTaxHTField0" ma:index="27" ma:taxonomy="true" ma:internalName="MyAonUsageRestrictionTaxHTField0" ma:taxonomyFieldName="Usage_x0020_Restriction" ma:displayName="Usage Restriction" ma:readOnly="false" ma:default="-1;#Aon Internal Use Only|2b4f17bf-65b2-4748-a7ed-24ca84f43d9f" ma:fieldId="{f9b65d2a-07da-4860-adb9-45b634fc0c45}" ma:taxonomyMulti="true" ma:sspId="1fdf30fe-1347-464b-aacb-c31a0be721fc" ma:termSetId="0c847c27-0ae4-439b-adc3-e6f4b50cfa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8cbaf-18a0-40ab-9f9f-b872637fc88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description="" ma:hidden="true" ma:list="{6e492f51-ac02-41ac-8d4b-6705830016d1}" ma:internalName="TaxCatchAll" ma:showField="CatchAllData" ma:web="034bd845-4a42-4ae4-aff9-3af8874d0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5" nillable="true" ma:displayName="Taxonomy Catch All Column1" ma:description="" ma:hidden="true" ma:list="{6e492f51-ac02-41ac-8d4b-6705830016d1}" ma:internalName="TaxCatchAllLabel" ma:readOnly="true" ma:showField="CatchAllDataLabel" ma:web="034bd845-4a42-4ae4-aff9-3af8874d0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26107-a133-476f-ba4a-10e8424bc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67669-72d5-4055-a01a-000278691e4f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axOccurs="1" ma:index="0" ma:displayName="Title"/>
        <xsd:element ref="dc:subject" minOccurs="0" maxOccurs="1"/>
        <xsd:element ref="dc:description" maxOccurs="1" ma:index="2" ma:displayName="Descriptio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n4995f8e1bdf48bfb26f6207e34766a0 xmlns="034bd845-4a42-4ae4-aff9-3af8874d0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Aon</TermName>
          <TermId xmlns="http://schemas.microsoft.com/office/infopath/2007/PartnerControls">cdaf2522-40f7-40e1-a9b6-5870c45b8246</TermId>
        </TermInfo>
      </Terms>
    </n4995f8e1bdf48bfb26f6207e34766a0>
    <dccc25fd69d44a8ea3abe30f9d25915e xmlns="034bd845-4a42-4ae4-aff9-3af8874d0bbe">
      <Terms xmlns="http://schemas.microsoft.com/office/infopath/2007/PartnerControls"/>
    </dccc25fd69d44a8ea3abe30f9d25915e>
    <a7a7b799e10d40a48c9e0023a0b084e9 xmlns="034bd845-4a42-4ae4-aff9-3af8874d0bbe">
      <Terms xmlns="http://schemas.microsoft.com/office/infopath/2007/PartnerControls"/>
    </a7a7b799e10d40a48c9e0023a0b084e9>
    <d5cdfdf2c47a4ef29348c4e88b27adde xmlns="034bd845-4a42-4ae4-aff9-3af8874d0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Italy</TermName>
          <TermId xmlns="http://schemas.microsoft.com/office/infopath/2007/PartnerControls">aae3e7ff-8833-47b4-93cc-34ece08d70e4</TermId>
        </TermInfo>
      </Terms>
    </d5cdfdf2c47a4ef29348c4e88b27adde>
    <ContentTypeTaxHTField0 xmlns="034bd845-4a42-4ae4-aff9-3af8874d0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c3d264db-b919-4fc7-b0a0-bb762e9c9d61</TermId>
        </TermInfo>
      </Terms>
    </ContentTypeTaxHTField0>
    <Archived xmlns="034bd845-4a42-4ae4-aff9-3af8874d0bbe">No</Archived>
    <TaxCatchAll xmlns="4eb8cbaf-18a0-40ab-9f9f-b872637fc883">
      <Value>48</Value>
      <Value>4</Value>
      <Value>23</Value>
      <Value>1</Value>
      <Value>7</Value>
    </TaxCatchAll>
    <ReferencedPage xmlns="034bd845-4a42-4ae4-aff9-3af8874d0bbe">
      <Url xsi:nil="true"/>
      <Description xsi:nil="true"/>
    </ReferencedPage>
    <Document_x0020_Owner xmlns="034bd845-4a42-4ae4-aff9-3af8874d0bbe">
      <UserInfo>
        <DisplayName>83</DisplayName>
        <AccountId>83</AccountId>
        <AccountType/>
      </UserInfo>
      <UserInfo>
        <DisplayName>63</DisplayName>
        <AccountId>63</AccountId>
        <AccountType/>
      </UserInfo>
      <UserInfo>
        <DisplayName>128</DisplayName>
        <AccountId>128</AccountId>
        <AccountType/>
      </UserInfo>
    </Document_x0020_Owner>
    <MyAonUsageRestrictionTaxHTField0 xmlns="034bd845-4a42-4ae4-aff9-3af8874d0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 Use – Check Local Regulatory Requirements</TermName>
          <TermId xmlns="http://schemas.microsoft.com/office/infopath/2007/PartnerControls">f59d24e4-3f4e-4ea7-91d2-fb0534faee61</TermId>
        </TermInfo>
      </Terms>
    </MyAonUsageRestrictionTaxHTField0>
    <k746716b96d848be829e6c053c4e9d73 xmlns="034bd845-4a42-4ae4-aff9-3af8874d0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Italian</TermName>
          <TermId xmlns="http://schemas.microsoft.com/office/infopath/2007/PartnerControls">21b9a7eb-d0dd-4e89-b1f3-503aae804c53</TermId>
        </TermInfo>
      </Terms>
    </k746716b96d848be829e6c053c4e9d7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F0ECC-6660-4AFD-A10C-B965F8CC9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4bd845-4a42-4ae4-aff9-3af8874d0bbe"/>
    <ds:schemaRef ds:uri="4eb8cbaf-18a0-40ab-9f9f-b872637fc883"/>
    <ds:schemaRef ds:uri="fe726107-a133-476f-ba4a-10e8424bc693"/>
    <ds:schemaRef ds:uri="a3667669-72d5-4055-a01a-000278691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AD10F-A9E6-475A-9465-CE8C092F7E51}">
  <ds:schemaRefs>
    <ds:schemaRef ds:uri="http://schemas.microsoft.com/office/2006/documentManagement/types"/>
    <ds:schemaRef ds:uri="fe726107-a133-476f-ba4a-10e8424bc69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3667669-72d5-4055-a01a-000278691e4f"/>
    <ds:schemaRef ds:uri="http://schemas.microsoft.com/office/2006/metadata/properties"/>
    <ds:schemaRef ds:uri="http://purl.org/dc/terms/"/>
    <ds:schemaRef ds:uri="4eb8cbaf-18a0-40ab-9f9f-b872637fc883"/>
    <ds:schemaRef ds:uri="http://schemas.microsoft.com/sharepoint/v3"/>
    <ds:schemaRef ds:uri="034bd845-4a42-4ae4-aff9-3af8874d0b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617245-88D6-4A31-9ECF-64EA97A7F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00. 16 by 9 template</Template>
  <TotalTime>0</TotalTime>
  <Words>1207</Words>
  <Application>Microsoft Office PowerPoint</Application>
  <PresentationFormat>Presentazione su schermo (16:9)</PresentationFormat>
  <Paragraphs>183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Arial</vt:lpstr>
      <vt:lpstr>Arial titoli</vt:lpstr>
      <vt:lpstr>Wingdings</vt:lpstr>
      <vt:lpstr>Aon-ppt-guide-Screen-16x9 2018</vt:lpstr>
      <vt:lpstr>Presentazione standard di PowerPoint</vt:lpstr>
      <vt:lpstr>OneFamily PET </vt:lpstr>
      <vt:lpstr>OneFamily Pet</vt:lpstr>
      <vt:lpstr>Modello A (Assistenza)</vt:lpstr>
      <vt:lpstr>Modello B (Grandi Interventi nominati)</vt:lpstr>
      <vt:lpstr>Modello C (Infortuni e Malattia)</vt:lpstr>
      <vt:lpstr>Condizioni</vt:lpstr>
      <vt:lpstr>Quanto costa?</vt:lpstr>
      <vt:lpstr>Gestione Sinistri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NUOVO! Template generico Aon_PPT</dc:title>
  <dc:subject/>
  <dc:creator>Lewis Atkins</dc:creator>
  <cp:keywords/>
  <dc:description>NUOVO! Template generico Aon_PPT</dc:description>
  <cp:lastModifiedBy>test</cp:lastModifiedBy>
  <cp:revision>370</cp:revision>
  <cp:lastPrinted>2022-04-05T08:31:11Z</cp:lastPrinted>
  <dcterms:created xsi:type="dcterms:W3CDTF">2019-07-02T13:58:54Z</dcterms:created>
  <dcterms:modified xsi:type="dcterms:W3CDTF">2024-10-03T12:31:45Z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0x01010052CD3863E04C4DBAB4BA85034A91B8CA00F18D7DB3A1A862458725DBE3BE6E3655</vt:lpwstr>
  </property>
  <property fmtid="{D5CDD505-2E9C-101B-9397-08002B2CF9AE}" pid="3" name="Site Language">
    <vt:lpwstr>7;#Italian|21b9a7eb-d0dd-4e89-b1f3-503aae804c53</vt:lpwstr>
  </property>
  <property fmtid="{D5CDD505-2E9C-101B-9397-08002B2CF9AE}" pid="4" name="Publication Audience Location">
    <vt:lpwstr>4;#Italy|aae3e7ff-8833-47b4-93cc-34ece08d70e4</vt:lpwstr>
  </property>
  <property fmtid="{D5CDD505-2E9C-101B-9397-08002B2CF9AE}" pid="5" name="Publication Audience Business Unit">
    <vt:lpwstr>1;#Aon|cdaf2522-40f7-40e1-a9b6-5870c45b8246</vt:lpwstr>
  </property>
  <property fmtid="{D5CDD505-2E9C-101B-9397-08002B2CF9AE}" pid="6" name="Industry">
    <vt:lpwstr/>
  </property>
  <property fmtid="{D5CDD505-2E9C-101B-9397-08002B2CF9AE}" pid="7" name="Methodology">
    <vt:lpwstr/>
  </property>
  <property fmtid="{D5CDD505-2E9C-101B-9397-08002B2CF9AE}" pid="8" name="Usage Restriction">
    <vt:lpwstr>23;#Unrestricted Use – Check Local Regulatory Requirements|f59d24e4-3f4e-4ea7-91d2-fb0534faee61</vt:lpwstr>
  </property>
  <property fmtid="{D5CDD505-2E9C-101B-9397-08002B2CF9AE}" pid="9" name="Content Type">
    <vt:lpwstr>48;#Templates|c3d264db-b919-4fc7-b0a0-bb762e9c9d61</vt:lpwstr>
  </property>
  <property fmtid="{D5CDD505-2E9C-101B-9397-08002B2CF9AE}" pid="10" name="TitusGUID">
    <vt:lpwstr>3b0a9cea-7201-4632-8cd9-65df725211cd</vt:lpwstr>
  </property>
  <property fmtid="{D5CDD505-2E9C-101B-9397-08002B2CF9AE}" pid="11" name="AonClassification">
    <vt:lpwstr>ADC_class_100</vt:lpwstr>
  </property>
  <property fmtid="{D5CDD505-2E9C-101B-9397-08002B2CF9AE}" pid="12" name="MSIP_Label_9043f10a-881e-4653-a55e-02ca2cc829dc_Enabled">
    <vt:lpwstr>true</vt:lpwstr>
  </property>
  <property fmtid="{D5CDD505-2E9C-101B-9397-08002B2CF9AE}" pid="13" name="MSIP_Label_9043f10a-881e-4653-a55e-02ca2cc829dc_SetDate">
    <vt:lpwstr>2024-10-03T09:08:11Z</vt:lpwstr>
  </property>
  <property fmtid="{D5CDD505-2E9C-101B-9397-08002B2CF9AE}" pid="14" name="MSIP_Label_9043f10a-881e-4653-a55e-02ca2cc829dc_Method">
    <vt:lpwstr>Standard</vt:lpwstr>
  </property>
  <property fmtid="{D5CDD505-2E9C-101B-9397-08002B2CF9AE}" pid="15" name="MSIP_Label_9043f10a-881e-4653-a55e-02ca2cc829dc_Name">
    <vt:lpwstr>ADC_class_200</vt:lpwstr>
  </property>
  <property fmtid="{D5CDD505-2E9C-101B-9397-08002B2CF9AE}" pid="16" name="MSIP_Label_9043f10a-881e-4653-a55e-02ca2cc829dc_SiteId">
    <vt:lpwstr>94cfddbc-0627-494a-ad7a-29aea3aea832</vt:lpwstr>
  </property>
  <property fmtid="{D5CDD505-2E9C-101B-9397-08002B2CF9AE}" pid="17" name="MSIP_Label_9043f10a-881e-4653-a55e-02ca2cc829dc_ActionId">
    <vt:lpwstr>e9ea515a-6d79-49be-b66e-885e73d3ba82</vt:lpwstr>
  </property>
  <property fmtid="{D5CDD505-2E9C-101B-9397-08002B2CF9AE}" pid="18" name="MSIP_Label_9043f10a-881e-4653-a55e-02ca2cc829dc_ContentBits">
    <vt:lpwstr>0</vt:lpwstr>
  </property>
</Properties>
</file>