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56500" cy="10693400"/>
  <p:notesSz cx="6794500" cy="9906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0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on.it/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jpeg"/><Relationship Id="rId5" Type="http://schemas.openxmlformats.org/officeDocument/2006/relationships/hyperlink" Target="mailto:edvige.patrizia.barizza@aon.it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300" y="1814710"/>
            <a:ext cx="3077963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0" dirty="0">
                <a:solidFill>
                  <a:srgbClr val="008E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POLIZZA </a:t>
            </a:r>
            <a:r>
              <a:rPr sz="1400" b="1" spc="-25" dirty="0">
                <a:solidFill>
                  <a:srgbClr val="008E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 </a:t>
            </a:r>
            <a:r>
              <a:rPr sz="1400" b="1" dirty="0">
                <a:solidFill>
                  <a:srgbClr val="008E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</a:t>
            </a:r>
            <a:r>
              <a:rPr sz="1400" b="1" spc="-10" dirty="0">
                <a:solidFill>
                  <a:srgbClr val="008E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05263" y="0"/>
            <a:ext cx="3954729" cy="27836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3648" y="297077"/>
            <a:ext cx="2066801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b="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Aon Risk</a:t>
            </a:r>
            <a:r>
              <a:rPr sz="800" b="1" spc="-1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800" b="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Solutions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594350" y="2783653"/>
            <a:ext cx="0" cy="2124075"/>
          </a:xfrm>
          <a:custGeom>
            <a:avLst/>
            <a:gdLst/>
            <a:ahLst/>
            <a:cxnLst/>
            <a:rect l="l" t="t" r="r" b="b"/>
            <a:pathLst>
              <a:path h="2124075">
                <a:moveTo>
                  <a:pt x="0" y="0"/>
                </a:moveTo>
                <a:lnTo>
                  <a:pt x="0" y="2123998"/>
                </a:lnTo>
              </a:path>
            </a:pathLst>
          </a:custGeom>
          <a:ln w="25400">
            <a:solidFill>
              <a:srgbClr val="C8CAC8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587413" y="4897966"/>
            <a:ext cx="845185" cy="430530"/>
          </a:xfrm>
          <a:custGeom>
            <a:avLst/>
            <a:gdLst/>
            <a:ahLst/>
            <a:cxnLst/>
            <a:rect l="l" t="t" r="r" b="b"/>
            <a:pathLst>
              <a:path w="845184" h="430529">
                <a:moveTo>
                  <a:pt x="0" y="0"/>
                </a:moveTo>
                <a:lnTo>
                  <a:pt x="845058" y="430364"/>
                </a:lnTo>
              </a:path>
            </a:pathLst>
          </a:custGeom>
          <a:ln w="25400">
            <a:solidFill>
              <a:srgbClr val="C8CAC8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425532" y="5321653"/>
            <a:ext cx="0" cy="1651000"/>
          </a:xfrm>
          <a:custGeom>
            <a:avLst/>
            <a:gdLst/>
            <a:ahLst/>
            <a:cxnLst/>
            <a:rect l="l" t="t" r="r" b="b"/>
            <a:pathLst>
              <a:path h="1651000">
                <a:moveTo>
                  <a:pt x="0" y="0"/>
                </a:moveTo>
                <a:lnTo>
                  <a:pt x="0" y="1650479"/>
                </a:lnTo>
              </a:path>
            </a:pathLst>
          </a:custGeom>
          <a:ln w="25400">
            <a:solidFill>
              <a:srgbClr val="C8CAC8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763656" y="6967965"/>
            <a:ext cx="845185" cy="430530"/>
          </a:xfrm>
          <a:custGeom>
            <a:avLst/>
            <a:gdLst/>
            <a:ahLst/>
            <a:cxnLst/>
            <a:rect l="l" t="t" r="r" b="b"/>
            <a:pathLst>
              <a:path w="845184" h="430529">
                <a:moveTo>
                  <a:pt x="0" y="0"/>
                </a:moveTo>
                <a:lnTo>
                  <a:pt x="845058" y="430364"/>
                </a:lnTo>
              </a:path>
            </a:pathLst>
          </a:custGeom>
          <a:ln w="25400">
            <a:solidFill>
              <a:srgbClr val="C8CAC8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594598" y="6967946"/>
            <a:ext cx="838200" cy="430530"/>
          </a:xfrm>
          <a:custGeom>
            <a:avLst/>
            <a:gdLst/>
            <a:ahLst/>
            <a:cxnLst/>
            <a:rect l="l" t="t" r="r" b="b"/>
            <a:pathLst>
              <a:path w="838200" h="430529">
                <a:moveTo>
                  <a:pt x="837831" y="0"/>
                </a:moveTo>
                <a:lnTo>
                  <a:pt x="0" y="430415"/>
                </a:lnTo>
              </a:path>
            </a:pathLst>
          </a:custGeom>
          <a:ln w="25400">
            <a:solidFill>
              <a:srgbClr val="C8CAC8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23650" y="5806432"/>
            <a:ext cx="112966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Aon S.p.A.</a:t>
            </a:r>
          </a:p>
          <a:p>
            <a:pPr marL="12700" marR="5080">
              <a:lnSpc>
                <a:spcPct val="100000"/>
              </a:lnSpc>
            </a:pPr>
            <a:r>
              <a:rPr sz="10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 </a:t>
            </a:r>
            <a:r>
              <a:rPr lang="it-IT" sz="1000" spc="-2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E. Calindri, 6 </a:t>
            </a:r>
            <a:r>
              <a:rPr sz="1000" spc="-2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2014</a:t>
            </a:r>
            <a:r>
              <a:rPr lang="it-IT" sz="1000" spc="-2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sz="1000" spc="-2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1000" spc="-1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Milano</a:t>
            </a: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23650" y="6416032"/>
            <a:ext cx="67056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</a:t>
            </a:r>
            <a:r>
              <a:rPr sz="1000" spc="-7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</a:t>
            </a:r>
            <a:r>
              <a:rPr sz="1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.aon.it</a:t>
            </a:r>
            <a:endParaRPr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351859" y="9747400"/>
            <a:ext cx="962660" cy="407034"/>
          </a:xfrm>
          <a:custGeom>
            <a:avLst/>
            <a:gdLst/>
            <a:ahLst/>
            <a:cxnLst/>
            <a:rect l="l" t="t" r="r" b="b"/>
            <a:pathLst>
              <a:path w="962659" h="407034">
                <a:moveTo>
                  <a:pt x="505333" y="86055"/>
                </a:moveTo>
                <a:lnTo>
                  <a:pt x="463352" y="96095"/>
                </a:lnTo>
                <a:lnTo>
                  <a:pt x="425032" y="117676"/>
                </a:lnTo>
                <a:lnTo>
                  <a:pt x="393592" y="148446"/>
                </a:lnTo>
                <a:lnTo>
                  <a:pt x="372249" y="186054"/>
                </a:lnTo>
                <a:lnTo>
                  <a:pt x="395020" y="345846"/>
                </a:lnTo>
                <a:lnTo>
                  <a:pt x="417131" y="369658"/>
                </a:lnTo>
                <a:lnTo>
                  <a:pt x="446176" y="388839"/>
                </a:lnTo>
                <a:lnTo>
                  <a:pt x="478688" y="401728"/>
                </a:lnTo>
                <a:lnTo>
                  <a:pt x="511200" y="406666"/>
                </a:lnTo>
                <a:lnTo>
                  <a:pt x="552827" y="401787"/>
                </a:lnTo>
                <a:lnTo>
                  <a:pt x="590657" y="386340"/>
                </a:lnTo>
                <a:lnTo>
                  <a:pt x="623107" y="361225"/>
                </a:lnTo>
                <a:lnTo>
                  <a:pt x="648589" y="327342"/>
                </a:lnTo>
                <a:lnTo>
                  <a:pt x="739226" y="327342"/>
                </a:lnTo>
                <a:lnTo>
                  <a:pt x="739940" y="323130"/>
                </a:lnTo>
                <a:lnTo>
                  <a:pt x="513741" y="323130"/>
                </a:lnTo>
                <a:lnTo>
                  <a:pt x="500318" y="321948"/>
                </a:lnTo>
                <a:lnTo>
                  <a:pt x="459938" y="295828"/>
                </a:lnTo>
                <a:lnTo>
                  <a:pt x="445792" y="245119"/>
                </a:lnTo>
                <a:lnTo>
                  <a:pt x="450494" y="218452"/>
                </a:lnTo>
                <a:lnTo>
                  <a:pt x="480478" y="177629"/>
                </a:lnTo>
                <a:lnTo>
                  <a:pt x="514677" y="166907"/>
                </a:lnTo>
                <a:lnTo>
                  <a:pt x="653183" y="166907"/>
                </a:lnTo>
                <a:lnTo>
                  <a:pt x="646455" y="155524"/>
                </a:lnTo>
                <a:lnTo>
                  <a:pt x="618404" y="123867"/>
                </a:lnTo>
                <a:lnTo>
                  <a:pt x="585047" y="101453"/>
                </a:lnTo>
                <a:lnTo>
                  <a:pt x="547114" y="88708"/>
                </a:lnTo>
                <a:lnTo>
                  <a:pt x="505333" y="86055"/>
                </a:lnTo>
                <a:close/>
              </a:path>
              <a:path w="962659" h="407034">
                <a:moveTo>
                  <a:pt x="155321" y="319773"/>
                </a:moveTo>
                <a:lnTo>
                  <a:pt x="54254" y="319773"/>
                </a:lnTo>
                <a:lnTo>
                  <a:pt x="15709" y="397941"/>
                </a:lnTo>
                <a:lnTo>
                  <a:pt x="114020" y="397941"/>
                </a:lnTo>
                <a:lnTo>
                  <a:pt x="155321" y="319773"/>
                </a:lnTo>
                <a:close/>
              </a:path>
              <a:path w="962659" h="407034">
                <a:moveTo>
                  <a:pt x="349547" y="119405"/>
                </a:moveTo>
                <a:lnTo>
                  <a:pt x="260375" y="119405"/>
                </a:lnTo>
                <a:lnTo>
                  <a:pt x="261289" y="120027"/>
                </a:lnTo>
                <a:lnTo>
                  <a:pt x="300431" y="397941"/>
                </a:lnTo>
                <a:lnTo>
                  <a:pt x="388429" y="397941"/>
                </a:lnTo>
                <a:lnTo>
                  <a:pt x="349547" y="119405"/>
                </a:lnTo>
                <a:close/>
              </a:path>
              <a:path w="962659" h="407034">
                <a:moveTo>
                  <a:pt x="739226" y="327342"/>
                </a:moveTo>
                <a:lnTo>
                  <a:pt x="648589" y="327342"/>
                </a:lnTo>
                <a:lnTo>
                  <a:pt x="646574" y="344847"/>
                </a:lnTo>
                <a:lnTo>
                  <a:pt x="643969" y="362532"/>
                </a:lnTo>
                <a:lnTo>
                  <a:pt x="641130" y="380272"/>
                </a:lnTo>
                <a:lnTo>
                  <a:pt x="638416" y="397941"/>
                </a:lnTo>
                <a:lnTo>
                  <a:pt x="727163" y="397941"/>
                </a:lnTo>
                <a:lnTo>
                  <a:pt x="733751" y="359621"/>
                </a:lnTo>
                <a:lnTo>
                  <a:pt x="739226" y="327342"/>
                </a:lnTo>
                <a:close/>
              </a:path>
              <a:path w="962659" h="407034">
                <a:moveTo>
                  <a:pt x="844443" y="244335"/>
                </a:moveTo>
                <a:lnTo>
                  <a:pt x="754316" y="244335"/>
                </a:lnTo>
                <a:lnTo>
                  <a:pt x="820826" y="397941"/>
                </a:lnTo>
                <a:lnTo>
                  <a:pt x="908989" y="397941"/>
                </a:lnTo>
                <a:lnTo>
                  <a:pt x="935352" y="246824"/>
                </a:lnTo>
                <a:lnTo>
                  <a:pt x="845540" y="246824"/>
                </a:lnTo>
                <a:lnTo>
                  <a:pt x="844443" y="244335"/>
                </a:lnTo>
                <a:close/>
              </a:path>
              <a:path w="962659" h="407034">
                <a:moveTo>
                  <a:pt x="653183" y="166907"/>
                </a:moveTo>
                <a:lnTo>
                  <a:pt x="514677" y="166907"/>
                </a:lnTo>
                <a:lnTo>
                  <a:pt x="533588" y="169127"/>
                </a:lnTo>
                <a:lnTo>
                  <a:pt x="551002" y="176960"/>
                </a:lnTo>
                <a:lnTo>
                  <a:pt x="565696" y="190372"/>
                </a:lnTo>
                <a:lnTo>
                  <a:pt x="577654" y="210475"/>
                </a:lnTo>
                <a:lnTo>
                  <a:pt x="581998" y="234175"/>
                </a:lnTo>
                <a:lnTo>
                  <a:pt x="580038" y="258570"/>
                </a:lnTo>
                <a:lnTo>
                  <a:pt x="565114" y="294117"/>
                </a:lnTo>
                <a:lnTo>
                  <a:pt x="527545" y="320865"/>
                </a:lnTo>
                <a:lnTo>
                  <a:pt x="513741" y="323130"/>
                </a:lnTo>
                <a:lnTo>
                  <a:pt x="739940" y="323130"/>
                </a:lnTo>
                <a:lnTo>
                  <a:pt x="747036" y="282655"/>
                </a:lnTo>
                <a:lnTo>
                  <a:pt x="754316" y="244335"/>
                </a:lnTo>
                <a:lnTo>
                  <a:pt x="844443" y="244335"/>
                </a:lnTo>
                <a:lnTo>
                  <a:pt x="830845" y="213486"/>
                </a:lnTo>
                <a:lnTo>
                  <a:pt x="669264" y="213486"/>
                </a:lnTo>
                <a:lnTo>
                  <a:pt x="665566" y="198195"/>
                </a:lnTo>
                <a:lnTo>
                  <a:pt x="660741" y="183357"/>
                </a:lnTo>
                <a:lnTo>
                  <a:pt x="654475" y="169093"/>
                </a:lnTo>
                <a:lnTo>
                  <a:pt x="653183" y="166907"/>
                </a:lnTo>
                <a:close/>
              </a:path>
              <a:path w="962659" h="407034">
                <a:moveTo>
                  <a:pt x="265023" y="246024"/>
                </a:moveTo>
                <a:lnTo>
                  <a:pt x="37922" y="246024"/>
                </a:lnTo>
                <a:lnTo>
                  <a:pt x="0" y="319773"/>
                </a:lnTo>
                <a:lnTo>
                  <a:pt x="276098" y="319773"/>
                </a:lnTo>
                <a:lnTo>
                  <a:pt x="265023" y="246024"/>
                </a:lnTo>
                <a:close/>
              </a:path>
              <a:path w="962659" h="407034">
                <a:moveTo>
                  <a:pt x="962317" y="92252"/>
                </a:moveTo>
                <a:lnTo>
                  <a:pt x="872604" y="92252"/>
                </a:lnTo>
                <a:lnTo>
                  <a:pt x="866200" y="131063"/>
                </a:lnTo>
                <a:lnTo>
                  <a:pt x="859409" y="170332"/>
                </a:lnTo>
                <a:lnTo>
                  <a:pt x="852601" y="208356"/>
                </a:lnTo>
                <a:lnTo>
                  <a:pt x="845540" y="246824"/>
                </a:lnTo>
                <a:lnTo>
                  <a:pt x="935352" y="246824"/>
                </a:lnTo>
                <a:lnTo>
                  <a:pt x="962317" y="92252"/>
                </a:lnTo>
                <a:close/>
              </a:path>
              <a:path w="962659" h="407034">
                <a:moveTo>
                  <a:pt x="332879" y="0"/>
                </a:moveTo>
                <a:lnTo>
                  <a:pt x="223393" y="0"/>
                </a:lnTo>
                <a:lnTo>
                  <a:pt x="93383" y="246024"/>
                </a:lnTo>
                <a:lnTo>
                  <a:pt x="193814" y="246024"/>
                </a:lnTo>
                <a:lnTo>
                  <a:pt x="260375" y="119405"/>
                </a:lnTo>
                <a:lnTo>
                  <a:pt x="349547" y="119405"/>
                </a:lnTo>
                <a:lnTo>
                  <a:pt x="332879" y="0"/>
                </a:lnTo>
                <a:close/>
              </a:path>
              <a:path w="962659" h="407034">
                <a:moveTo>
                  <a:pt x="777405" y="92252"/>
                </a:moveTo>
                <a:lnTo>
                  <a:pt x="691045" y="92252"/>
                </a:lnTo>
                <a:lnTo>
                  <a:pt x="669264" y="213486"/>
                </a:lnTo>
                <a:lnTo>
                  <a:pt x="830845" y="213486"/>
                </a:lnTo>
                <a:lnTo>
                  <a:pt x="777405" y="92252"/>
                </a:lnTo>
                <a:close/>
              </a:path>
            </a:pathLst>
          </a:custGeom>
          <a:solidFill>
            <a:srgbClr val="E11A22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367513" y="10233635"/>
            <a:ext cx="946823" cy="11901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840132" y="6688856"/>
            <a:ext cx="763270" cy="567055"/>
          </a:xfrm>
          <a:custGeom>
            <a:avLst/>
            <a:gdLst/>
            <a:ahLst/>
            <a:cxnLst/>
            <a:rect l="l" t="t" r="r" b="b"/>
            <a:pathLst>
              <a:path w="763270" h="567054">
                <a:moveTo>
                  <a:pt x="0" y="0"/>
                </a:moveTo>
                <a:lnTo>
                  <a:pt x="763215" y="388877"/>
                </a:lnTo>
                <a:lnTo>
                  <a:pt x="763215" y="566533"/>
                </a:lnTo>
                <a:lnTo>
                  <a:pt x="0" y="177656"/>
                </a:lnTo>
                <a:lnTo>
                  <a:pt x="0" y="0"/>
                </a:lnTo>
                <a:close/>
              </a:path>
            </a:pathLst>
          </a:custGeom>
          <a:solidFill>
            <a:srgbClr val="E11A22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603348" y="6728306"/>
            <a:ext cx="685800" cy="527685"/>
          </a:xfrm>
          <a:custGeom>
            <a:avLst/>
            <a:gdLst/>
            <a:ahLst/>
            <a:cxnLst/>
            <a:rect l="l" t="t" r="r" b="b"/>
            <a:pathLst>
              <a:path w="685800" h="527684">
                <a:moveTo>
                  <a:pt x="0" y="349434"/>
                </a:moveTo>
                <a:lnTo>
                  <a:pt x="685804" y="0"/>
                </a:lnTo>
                <a:lnTo>
                  <a:pt x="685804" y="177670"/>
                </a:lnTo>
                <a:lnTo>
                  <a:pt x="0" y="527105"/>
                </a:lnTo>
                <a:lnTo>
                  <a:pt x="0" y="349434"/>
                </a:lnTo>
                <a:close/>
              </a:path>
            </a:pathLst>
          </a:custGeom>
          <a:solidFill>
            <a:srgbClr val="E11A22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840017" y="5033658"/>
            <a:ext cx="741045" cy="490220"/>
          </a:xfrm>
          <a:custGeom>
            <a:avLst/>
            <a:gdLst/>
            <a:ahLst/>
            <a:cxnLst/>
            <a:rect l="l" t="t" r="r" b="b"/>
            <a:pathLst>
              <a:path w="741045" h="490220">
                <a:moveTo>
                  <a:pt x="740079" y="0"/>
                </a:moveTo>
                <a:lnTo>
                  <a:pt x="0" y="385260"/>
                </a:lnTo>
                <a:lnTo>
                  <a:pt x="913" y="489963"/>
                </a:lnTo>
                <a:lnTo>
                  <a:pt x="740992" y="104702"/>
                </a:lnTo>
                <a:lnTo>
                  <a:pt x="740079" y="0"/>
                </a:lnTo>
                <a:close/>
              </a:path>
            </a:pathLst>
          </a:custGeom>
          <a:solidFill>
            <a:srgbClr val="C8CAC8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582292" y="5033664"/>
            <a:ext cx="741045" cy="490220"/>
          </a:xfrm>
          <a:custGeom>
            <a:avLst/>
            <a:gdLst/>
            <a:ahLst/>
            <a:cxnLst/>
            <a:rect l="l" t="t" r="r" b="b"/>
            <a:pathLst>
              <a:path w="741045" h="490220">
                <a:moveTo>
                  <a:pt x="0" y="104702"/>
                </a:moveTo>
                <a:lnTo>
                  <a:pt x="740067" y="489957"/>
                </a:lnTo>
                <a:lnTo>
                  <a:pt x="740981" y="385254"/>
                </a:lnTo>
                <a:lnTo>
                  <a:pt x="913" y="0"/>
                </a:lnTo>
                <a:lnTo>
                  <a:pt x="0" y="104702"/>
                </a:lnTo>
                <a:close/>
              </a:path>
            </a:pathLst>
          </a:custGeom>
          <a:solidFill>
            <a:srgbClr val="C8CAC8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7300" y="2146300"/>
            <a:ext cx="5159375" cy="31854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Polizza Long 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è un’Assicurazione stipulata contro il rischio di perdita dell’autosufficienza.  </a:t>
            </a:r>
            <a:r>
              <a:rPr sz="900" spc="-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L’autosufficienza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può essere definita come la capacità di svolgere autonomamente le principali azioni  quotidiane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lavarsi,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nutrirsi,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muoversi,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vestirsi,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parlare,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ascoltare,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farsi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bagno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doccia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essere  continenti.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just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venir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meno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della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capacità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svolgere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più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queste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azioni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rende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soggetto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autosufficiente  e ciò può avvenire a causa di un infortunio o di una</a:t>
            </a:r>
            <a:r>
              <a:rPr sz="900" spc="-1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malattia.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just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Fattori come l’aumento della vita media e il basso tasso di natalità nel nostro Paese, oltre a generare i  noti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scompensi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pensionistico,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danno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vita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costo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sociale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sempre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più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pressante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5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dedica</a:t>
            </a:r>
            <a:r>
              <a:rPr sz="9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9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 tutela della popolazione</a:t>
            </a:r>
            <a:r>
              <a:rPr sz="900" spc="-1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anziana.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715" algn="just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perdita dell’autosufficienza è uno dei tanti costi che lo Stato non è in grado di affrontare data </a:t>
            </a:r>
            <a:r>
              <a:rPr sz="900" spc="-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l’esi- 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guità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delle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scarse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risorse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disposizione,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diviene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dunque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anche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questo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aspetto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affrontare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privata- 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mente con l’aiuto di una copertura</a:t>
            </a:r>
            <a:r>
              <a:rPr sz="900" spc="-1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assicurativa.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just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polizza Long 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è a questo</a:t>
            </a:r>
            <a:r>
              <a:rPr sz="900" spc="-6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dedicata.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715" algn="just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altro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fattore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rende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tale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copertura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oggi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indispensabile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forte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percentuale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soggetti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“single”  non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sposati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facenti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famiglie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poco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numerose.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prenderà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queste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persone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quando,  giunti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certa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età,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banale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infortunio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malattia,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troveranno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nell’impossibilità  fisica di compiere 3 o 4 delle azioni quotidiane elencate</a:t>
            </a:r>
            <a:r>
              <a:rPr sz="900" spc="-6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poc’anzi?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il soggetto è benestante probabilmente avrà la disponibilità economica per permettersi la retta di  una Casa di Riposo, ma in </a:t>
            </a:r>
            <a:r>
              <a:rPr sz="90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caso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contrario</a:t>
            </a:r>
            <a:r>
              <a:rPr sz="9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it-IT" sz="900" dirty="0" smtClean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00000"/>
              </a:lnSpc>
            </a:pPr>
            <a:r>
              <a:rPr lang="it-IT" sz="9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</a:t>
            </a:r>
            <a:r>
              <a:rPr sz="9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soluzione esiste ed è proprio la Polizza Long 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Care.  La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garanzia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nell’erogare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Rendita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Vitalizia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caso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cui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Contraente/Assicurato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5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trovas</a:t>
            </a:r>
            <a:r>
              <a:rPr sz="9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sz="9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nell’impossibilità fisica, da qualsiasi causa originata (infortunio o malattia), di svolgere 3 o 4 azioni  elementari di vita quotidiana, ad esempio lavarsi, muoversi e</a:t>
            </a:r>
            <a:r>
              <a:rPr sz="900" spc="-6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vestirsi.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46354" y="5602201"/>
            <a:ext cx="4518021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10" dirty="0">
                <a:solidFill>
                  <a:srgbClr val="008E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Condizioni necessarie </a:t>
            </a:r>
            <a:r>
              <a:rPr sz="1200" b="1" dirty="0">
                <a:solidFill>
                  <a:srgbClr val="008E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sz="1200" b="1" spc="-20" dirty="0">
                <a:solidFill>
                  <a:srgbClr val="008E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l’attivazione </a:t>
            </a:r>
            <a:r>
              <a:rPr sz="1200" b="1" spc="-15" dirty="0">
                <a:solidFill>
                  <a:srgbClr val="008E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della </a:t>
            </a:r>
            <a:r>
              <a:rPr sz="1200" b="1" spc="-10" dirty="0">
                <a:solidFill>
                  <a:srgbClr val="008E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Copertura</a:t>
            </a:r>
            <a:r>
              <a:rPr sz="1200" b="1" spc="85" dirty="0">
                <a:solidFill>
                  <a:srgbClr val="008E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b="1" spc="-20" dirty="0">
                <a:solidFill>
                  <a:srgbClr val="008E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Assicurativa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77507" y="8686603"/>
            <a:ext cx="5407025" cy="1677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655" algn="just">
              <a:lnSpc>
                <a:spcPct val="100000"/>
              </a:lnSpc>
            </a:pPr>
            <a:r>
              <a:rPr sz="1200" b="1" dirty="0">
                <a:solidFill>
                  <a:srgbClr val="008E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 è</a:t>
            </a:r>
            <a:r>
              <a:rPr sz="1200" b="1" spc="-95" dirty="0">
                <a:solidFill>
                  <a:srgbClr val="008E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b="1" spc="-20" dirty="0">
                <a:solidFill>
                  <a:srgbClr val="008E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Aon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655" marR="6985" algn="just">
              <a:lnSpc>
                <a:spcPct val="100000"/>
              </a:lnSpc>
              <a:spcBef>
                <a:spcPts val="540"/>
              </a:spcBef>
            </a:pPr>
            <a:r>
              <a:rPr sz="900" spc="-5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Aon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5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primo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5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gruppo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Italia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5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mondo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nella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5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consulenza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rischi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delle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Risorse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5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Umane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900" spc="-8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5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nell’intermediazione  </a:t>
            </a:r>
            <a:r>
              <a:rPr sz="900" spc="-5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assicurativa </a:t>
            </a:r>
            <a:r>
              <a:rPr sz="9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900" spc="-1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5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riassicurativa.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655" marR="7620" algn="just">
              <a:lnSpc>
                <a:spcPct val="100000"/>
              </a:lnSpc>
              <a:spcBef>
                <a:spcPts val="600"/>
              </a:spcBef>
            </a:pP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Aon 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fornisce 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sz="9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servizio 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eccellenza 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 </a:t>
            </a:r>
            <a:r>
              <a:rPr sz="9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propri 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clienti: imprese private (multinazionali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nazionali), istituzioni  </a:t>
            </a:r>
            <a:r>
              <a:rPr sz="9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finanziarie, Enti 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Pubblici, Sanità, Associazioni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900" spc="-19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privati.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655" marR="5080" algn="just">
              <a:lnSpc>
                <a:spcPct val="100000"/>
              </a:lnSpc>
              <a:spcBef>
                <a:spcPts val="600"/>
              </a:spcBef>
            </a:pPr>
            <a:r>
              <a:rPr sz="9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Italia, 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Aon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 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 </a:t>
            </a:r>
            <a:r>
              <a:rPr sz="9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23 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città dislocate </a:t>
            </a:r>
            <a:r>
              <a:rPr sz="9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tutto </a:t>
            </a:r>
            <a:r>
              <a:rPr sz="9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territorio italiano </a:t>
            </a:r>
            <a:r>
              <a:rPr sz="9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e, </a:t>
            </a:r>
            <a:r>
              <a:rPr sz="9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sz="9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oltre 1.200  dipendenti, </a:t>
            </a:r>
            <a:r>
              <a:rPr sz="9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fornisce soluzioni competitive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sz="9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personalizzate grazie alla esperienza multisettoriale </a:t>
            </a:r>
            <a:r>
              <a:rPr sz="9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sz="9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  preparazione </a:t>
            </a:r>
            <a:r>
              <a:rPr sz="900" spc="-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sz="9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professionisti altamente</a:t>
            </a:r>
            <a:r>
              <a:rPr sz="900" spc="-114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qualificati.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Risk. Reinsurance. Human</a:t>
            </a:r>
            <a:r>
              <a:rPr sz="800" spc="-6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Resources.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46354" y="7756753"/>
            <a:ext cx="5120005" cy="710451"/>
          </a:xfrm>
          <a:prstGeom prst="rect">
            <a:avLst/>
          </a:prstGeom>
          <a:ln w="12700">
            <a:solidFill>
              <a:srgbClr val="C8CAC8"/>
            </a:solidFill>
          </a:ln>
        </p:spPr>
        <p:txBody>
          <a:bodyPr vert="horz" wrap="square" lIns="0" tIns="53340" rIns="0" bIns="0" rtlCol="0">
            <a:spAutoFit/>
          </a:bodyPr>
          <a:lstStyle/>
          <a:p>
            <a:pPr marL="71755" marR="64769">
              <a:lnSpc>
                <a:spcPct val="100000"/>
              </a:lnSpc>
              <a:spcBef>
                <a:spcPts val="420"/>
              </a:spcBef>
            </a:pPr>
            <a:r>
              <a:rPr sz="900" b="1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informazioni sulle coperture assicurative proposte </a:t>
            </a:r>
            <a:r>
              <a:rPr sz="900" b="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sz="900" b="1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qualsiasi necessità </a:t>
            </a:r>
            <a:r>
              <a:rPr sz="900" b="1" spc="-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sz="900" b="1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merito contattare la  Sig.ra </a:t>
            </a:r>
            <a:r>
              <a:rPr sz="900" b="1" spc="-1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Patrizia</a:t>
            </a:r>
            <a:r>
              <a:rPr sz="900" b="1" spc="-1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Barizza</a:t>
            </a:r>
            <a:r>
              <a:rPr sz="900" b="1" spc="-1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it-IT" sz="900" b="1" spc="-1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1755" marR="64769" algn="ctr">
              <a:lnSpc>
                <a:spcPct val="100000"/>
              </a:lnSpc>
              <a:spcBef>
                <a:spcPts val="420"/>
              </a:spcBef>
            </a:pPr>
            <a:r>
              <a:rPr lang="it-IT" sz="9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9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ail:</a:t>
            </a:r>
            <a:r>
              <a:rPr sz="900" b="1" u="sng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edvige.patrizia.barizza@aon.it</a:t>
            </a:r>
            <a:r>
              <a:rPr sz="900" b="1" u="sng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  </a:t>
            </a:r>
            <a:endParaRPr lang="it-IT" sz="900" b="1" u="sng" dirty="0" smtClean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755" marR="64769" algn="ctr">
              <a:lnSpc>
                <a:spcPct val="100000"/>
              </a:lnSpc>
              <a:spcBef>
                <a:spcPts val="420"/>
              </a:spcBef>
            </a:pPr>
            <a:r>
              <a:rPr lang="it-IT" sz="900" b="1" spc="-1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900" b="1" spc="-1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elefono</a:t>
            </a:r>
            <a:r>
              <a:rPr sz="900" b="1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sz="900" b="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+39</a:t>
            </a:r>
            <a:r>
              <a:rPr sz="900" b="1" spc="-5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02.45434294</a:t>
            </a:r>
            <a:endParaRPr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099994" y="8102744"/>
            <a:ext cx="122745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collaborazione</a:t>
            </a:r>
            <a:r>
              <a:rPr sz="1000" spc="-1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</a:t>
            </a: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074308" y="8423199"/>
            <a:ext cx="1266351" cy="78760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2515" y="2688484"/>
            <a:ext cx="115416" cy="63506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890"/>
              </a:lnSpc>
            </a:pPr>
            <a:r>
              <a:rPr sz="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Messaggio pubblicitario con finalità promozionale.  Prima della sottoscrizione leggere il fascicolo informativo disponile presso l’intermediario.</a:t>
            </a:r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31660" y="6001880"/>
            <a:ext cx="5132705" cy="687070"/>
          </a:xfrm>
          <a:custGeom>
            <a:avLst/>
            <a:gdLst/>
            <a:ahLst/>
            <a:cxnLst/>
            <a:rect l="l" t="t" r="r" b="b"/>
            <a:pathLst>
              <a:path w="5132705" h="687070">
                <a:moveTo>
                  <a:pt x="0" y="686981"/>
                </a:moveTo>
                <a:lnTo>
                  <a:pt x="5132666" y="686981"/>
                </a:lnTo>
                <a:lnTo>
                  <a:pt x="5132666" y="0"/>
                </a:lnTo>
                <a:lnTo>
                  <a:pt x="0" y="0"/>
                </a:lnTo>
                <a:lnTo>
                  <a:pt x="0" y="686981"/>
                </a:lnTo>
                <a:close/>
              </a:path>
            </a:pathLst>
          </a:custGeom>
          <a:solidFill>
            <a:srgbClr val="6C2788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90964" y="5998756"/>
            <a:ext cx="5014595" cy="699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 adesione l’età massima assicurativa dell’Iscritto/ Coniuge </a:t>
            </a: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uxorio/ </a:t>
            </a: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figlio </a:t>
            </a:r>
            <a:r>
              <a:rPr sz="900" b="1" spc="-2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maggio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sz="900" b="1" spc="-2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</a:t>
            </a:r>
            <a:r>
              <a:rPr lang="it-IT"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risultante dallo Stato </a:t>
            </a:r>
            <a:r>
              <a:rPr sz="9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famiglia, </a:t>
            </a: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sia pari </a:t>
            </a:r>
            <a:r>
              <a:rPr sz="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inferiore </a:t>
            </a:r>
            <a:r>
              <a:rPr sz="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it-IT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r>
              <a:rPr sz="900" b="1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latin typeface="Arial" panose="020B0604020202020204" pitchFamily="34" charset="0"/>
                <a:cs typeface="Arial" panose="020B0604020202020204" pitchFamily="34" charset="0"/>
              </a:rPr>
              <a:t>anni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primo rinnovo detta età  assicurativa</a:t>
            </a:r>
            <a:r>
              <a:rPr sz="900" b="1" spc="-8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potrà</a:t>
            </a:r>
            <a:r>
              <a:rPr sz="900" b="1" spc="-8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elevarsi</a:t>
            </a:r>
            <a:r>
              <a:rPr sz="900" b="1" spc="-8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sino</a:t>
            </a:r>
            <a:r>
              <a:rPr sz="900" b="1" spc="-8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t-IT" sz="900" b="1" spc="-1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</a:t>
            </a:r>
            <a:r>
              <a:rPr sz="900" b="1" spc="-8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900" b="1" spc="-8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900" b="1" spc="-8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 </a:t>
            </a:r>
            <a:r>
              <a:rPr sz="900" b="1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anni</a:t>
            </a:r>
            <a:r>
              <a:rPr sz="900" b="1" spc="-8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dell’Assicurato.</a:t>
            </a:r>
            <a:r>
              <a:rPr sz="900" b="1" spc="-8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</a:t>
            </a:r>
            <a:r>
              <a:rPr sz="900" b="1" spc="-8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età</a:t>
            </a:r>
            <a:r>
              <a:rPr sz="900" b="1" spc="-8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assicurativa</a:t>
            </a:r>
            <a:r>
              <a:rPr sz="900" b="1" spc="-8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sz="900" b="1" spc="-8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sz="900" b="1" spc="-8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intendere</a:t>
            </a:r>
            <a:r>
              <a:rPr sz="900" b="1" spc="-8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l’età  espressa </a:t>
            </a:r>
            <a:r>
              <a:rPr sz="9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anni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compiuti eventualmente aumentata </a:t>
            </a:r>
            <a:r>
              <a:rPr sz="9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uno se, </a:t>
            </a:r>
            <a:r>
              <a:rPr sz="9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momento dell’adesione, sono  trascorsi</a:t>
            </a:r>
            <a:r>
              <a:rPr sz="900" b="1" spc="-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</a:t>
            </a:r>
            <a:r>
              <a:rPr sz="900" b="1" spc="-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mesi</a:t>
            </a:r>
            <a:r>
              <a:rPr sz="900" b="1" spc="-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900" b="1" spc="-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più</a:t>
            </a:r>
            <a:r>
              <a:rPr sz="900" b="1" spc="-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dall’ultimo</a:t>
            </a:r>
            <a:r>
              <a:rPr sz="900" b="1" spc="-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compleanno;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31660" y="6716865"/>
            <a:ext cx="5132705" cy="453390"/>
          </a:xfrm>
          <a:custGeom>
            <a:avLst/>
            <a:gdLst/>
            <a:ahLst/>
            <a:cxnLst/>
            <a:rect l="l" t="t" r="r" b="b"/>
            <a:pathLst>
              <a:path w="5132705" h="453390">
                <a:moveTo>
                  <a:pt x="0" y="453009"/>
                </a:moveTo>
                <a:lnTo>
                  <a:pt x="5132666" y="453009"/>
                </a:lnTo>
                <a:lnTo>
                  <a:pt x="5132666" y="0"/>
                </a:lnTo>
                <a:lnTo>
                  <a:pt x="0" y="0"/>
                </a:lnTo>
                <a:lnTo>
                  <a:pt x="0" y="453009"/>
                </a:lnTo>
                <a:close/>
              </a:path>
            </a:pathLst>
          </a:custGeom>
          <a:solidFill>
            <a:srgbClr val="804E9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31660" y="7213613"/>
            <a:ext cx="5064125" cy="453390"/>
          </a:xfrm>
          <a:custGeom>
            <a:avLst/>
            <a:gdLst/>
            <a:ahLst/>
            <a:cxnLst/>
            <a:rect l="l" t="t" r="r" b="b"/>
            <a:pathLst>
              <a:path w="5064125" h="453390">
                <a:moveTo>
                  <a:pt x="0" y="453009"/>
                </a:moveTo>
                <a:lnTo>
                  <a:pt x="5063655" y="453009"/>
                </a:lnTo>
                <a:lnTo>
                  <a:pt x="5063655" y="0"/>
                </a:lnTo>
                <a:lnTo>
                  <a:pt x="0" y="0"/>
                </a:lnTo>
                <a:lnTo>
                  <a:pt x="0" y="453009"/>
                </a:lnTo>
                <a:close/>
              </a:path>
            </a:pathLst>
          </a:custGeom>
          <a:solidFill>
            <a:srgbClr val="9772A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90964" y="6802491"/>
            <a:ext cx="5014595" cy="716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sz="900" b="1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sia</a:t>
            </a:r>
            <a:r>
              <a:rPr sz="900" b="1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stata</a:t>
            </a:r>
            <a:r>
              <a:rPr sz="900" b="1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riconosciuta</a:t>
            </a:r>
            <a:r>
              <a:rPr sz="900" b="1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un’invalidità</a:t>
            </a:r>
            <a:r>
              <a:rPr sz="900" b="1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permanente</a:t>
            </a:r>
            <a:r>
              <a:rPr sz="900" b="1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sz="900" b="1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grado</a:t>
            </a:r>
            <a:r>
              <a:rPr sz="900" b="1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superiore</a:t>
            </a:r>
            <a:r>
              <a:rPr sz="900" b="1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sz="900" b="1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</a:t>
            </a:r>
            <a:r>
              <a:rPr sz="900" b="1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né</a:t>
            </a:r>
            <a:r>
              <a:rPr sz="900" b="1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sia</a:t>
            </a:r>
            <a:r>
              <a:rPr sz="900" b="1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stata</a:t>
            </a:r>
            <a:r>
              <a:rPr sz="900" b="1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avanza</a:t>
            </a:r>
            <a:r>
              <a:rPr sz="900" b="1" spc="-1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sz="900" b="1" spc="-1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richiesta </a:t>
            </a:r>
            <a:r>
              <a:rPr sz="9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riconoscimento della</a:t>
            </a:r>
            <a:r>
              <a:rPr sz="900" b="1" spc="-18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stessa;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73660">
              <a:lnSpc>
                <a:spcPct val="100000"/>
              </a:lnSpc>
              <a:spcBef>
                <a:spcPts val="5"/>
              </a:spcBef>
            </a:pPr>
            <a:r>
              <a:rPr sz="9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Nella</a:t>
            </a:r>
            <a:r>
              <a:rPr sz="900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compilazione</a:t>
            </a:r>
            <a:r>
              <a:rPr sz="900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</a:t>
            </a:r>
            <a:r>
              <a:rPr sz="900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Mandato</a:t>
            </a:r>
            <a:r>
              <a:rPr sz="900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sz="900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Adesione</a:t>
            </a:r>
            <a:r>
              <a:rPr sz="900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abbia</a:t>
            </a:r>
            <a:r>
              <a:rPr sz="900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sottoscritto</a:t>
            </a:r>
            <a:r>
              <a:rPr sz="900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sz="900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Questionario</a:t>
            </a:r>
            <a:r>
              <a:rPr sz="900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sanitario,</a:t>
            </a:r>
            <a:r>
              <a:rPr sz="900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sz="900" spc="-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contrasse-  gnando alcun </a:t>
            </a:r>
            <a:r>
              <a:rPr sz="9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“SI” </a:t>
            </a:r>
            <a:r>
              <a:rPr sz="9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nelle Dichiarazioni </a:t>
            </a:r>
            <a:r>
              <a:rPr sz="9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ivi</a:t>
            </a:r>
            <a:r>
              <a:rPr sz="900" spc="-16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incluse.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Connettore 4 32"/>
          <p:cNvCxnSpPr/>
          <p:nvPr/>
        </p:nvCxnSpPr>
        <p:spPr>
          <a:xfrm>
            <a:off x="1568450" y="5880100"/>
            <a:ext cx="1905000" cy="304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Immagine 30" descr="assonova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0450" y="9232748"/>
            <a:ext cx="1259416" cy="45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631</Words>
  <Application>Microsoft Office PowerPoint</Application>
  <PresentationFormat>Personalizzato</PresentationFormat>
  <Paragraphs>29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Office Theme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Francesca Galavotti</dc:creator>
  <cp:lastModifiedBy>Paolo</cp:lastModifiedBy>
  <cp:revision>12</cp:revision>
  <cp:lastPrinted>2018-11-21T15:56:53Z</cp:lastPrinted>
  <dcterms:created xsi:type="dcterms:W3CDTF">2016-10-05T16:54:14Z</dcterms:created>
  <dcterms:modified xsi:type="dcterms:W3CDTF">2022-12-11T17:25:42Z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2016-10-05T00:00:00Z</vt:filetime>
  </property>
  <property fmtid="{D5CDD505-2E9C-101B-9397-08002B2CF9AE}" pid="3" name="Creator">
    <vt:lpwstr>Adobe InDesign CS6 (Macintosh)</vt:lpwstr>
  </property>
  <property fmtid="{D5CDD505-2E9C-101B-9397-08002B2CF9AE}" pid="4" name="LastSaved">
    <vt:filetime>2016-10-05T00:00:00Z</vt:filetime>
  </property>
</Properties>
</file>